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83" r:id="rId5"/>
    <p:sldId id="261" r:id="rId6"/>
    <p:sldId id="280" r:id="rId7"/>
    <p:sldId id="263" r:id="rId8"/>
    <p:sldId id="262" r:id="rId9"/>
    <p:sldId id="264" r:id="rId10"/>
    <p:sldId id="265" r:id="rId11"/>
    <p:sldId id="266" r:id="rId12"/>
    <p:sldId id="277" r:id="rId13"/>
    <p:sldId id="267" r:id="rId14"/>
    <p:sldId id="268" r:id="rId15"/>
    <p:sldId id="269" r:id="rId16"/>
    <p:sldId id="270" r:id="rId17"/>
    <p:sldId id="282" r:id="rId18"/>
    <p:sldId id="271" r:id="rId19"/>
    <p:sldId id="278" r:id="rId20"/>
    <p:sldId id="272" r:id="rId21"/>
    <p:sldId id="273" r:id="rId22"/>
    <p:sldId id="279" r:id="rId23"/>
    <p:sldId id="274" r:id="rId24"/>
    <p:sldId id="275" r:id="rId25"/>
    <p:sldId id="281" r:id="rId26"/>
    <p:sldId id="27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a:t>Asıl başlık stilini düzenlemek için tıklayın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68AF41E-274E-464F-9E8A-844DFF31485A}" type="datetimeFigureOut">
              <a:rPr lang="tr-TR" smtClean="0"/>
              <a:t>13.5.2019</a:t>
            </a:fld>
            <a:endParaRPr lang="tr-TR"/>
          </a:p>
        </p:txBody>
      </p:sp>
      <p:sp>
        <p:nvSpPr>
          <p:cNvPr id="5" name="Footer Placeholder 4"/>
          <p:cNvSpPr>
            <a:spLocks noGrp="1"/>
          </p:cNvSpPr>
          <p:nvPr>
            <p:ph type="ftr" sz="quarter" idx="11"/>
          </p:nvPr>
        </p:nvSpPr>
        <p:spPr>
          <a:xfrm>
            <a:off x="2416500" y="329307"/>
            <a:ext cx="4973915" cy="309201"/>
          </a:xfrm>
        </p:spPr>
        <p:txBody>
          <a:bodyPr/>
          <a:lstStyle/>
          <a:p>
            <a:endParaRPr lang="tr-TR"/>
          </a:p>
        </p:txBody>
      </p:sp>
      <p:sp>
        <p:nvSpPr>
          <p:cNvPr id="6" name="Slide Number Placeholder 5"/>
          <p:cNvSpPr>
            <a:spLocks noGrp="1"/>
          </p:cNvSpPr>
          <p:nvPr>
            <p:ph type="sldNum" sz="quarter" idx="12"/>
          </p:nvPr>
        </p:nvSpPr>
        <p:spPr>
          <a:xfrm>
            <a:off x="1437664" y="798973"/>
            <a:ext cx="811019" cy="503578"/>
          </a:xfrm>
        </p:spPr>
        <p:txBody>
          <a:bodyPr/>
          <a:lstStyle/>
          <a:p>
            <a:fld id="{959761EA-5FA2-4500-9CB2-4F4FD0A45EE9}" type="slidenum">
              <a:rPr lang="tr-TR" smtClean="0"/>
              <a:t>‹#›</a:t>
            </a:fld>
            <a:endParaRPr lang="tr-T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582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68AF41E-274E-464F-9E8A-844DFF31485A}" type="datetimeFigureOut">
              <a:rPr lang="tr-TR" smtClean="0"/>
              <a:t>13.5.2019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59761EA-5FA2-4500-9CB2-4F4FD0A45EE9}" type="slidenum">
              <a:rPr lang="tr-TR" smtClean="0"/>
              <a:t>‹#›</a:t>
            </a:fld>
            <a:endParaRPr lang="tr-T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1574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68AF41E-274E-464F-9E8A-844DFF31485A}" type="datetimeFigureOut">
              <a:rPr lang="tr-TR" smtClean="0"/>
              <a:t>13.5.2019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59761EA-5FA2-4500-9CB2-4F4FD0A45EE9}" type="slidenum">
              <a:rPr lang="tr-TR" smtClean="0"/>
              <a:t>‹#›</a:t>
            </a:fld>
            <a:endParaRPr lang="tr-T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847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68AF41E-274E-464F-9E8A-844DFF31485A}" type="datetimeFigureOut">
              <a:rPr lang="tr-TR" smtClean="0"/>
              <a:t>13.5.2019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59761EA-5FA2-4500-9CB2-4F4FD0A45EE9}" type="slidenum">
              <a:rPr lang="tr-TR" smtClean="0"/>
              <a:t>‹#›</a:t>
            </a:fld>
            <a:endParaRPr lang="tr-T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940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68AF41E-274E-464F-9E8A-844DFF31485A}" type="datetimeFigureOut">
              <a:rPr lang="tr-TR" smtClean="0"/>
              <a:t>13.5.2019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59761EA-5FA2-4500-9CB2-4F4FD0A45EE9}" type="slidenum">
              <a:rPr lang="tr-TR" smtClean="0"/>
              <a:t>‹#›</a:t>
            </a:fld>
            <a:endParaRPr lang="tr-T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074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68AF41E-274E-464F-9E8A-844DFF31485A}" type="datetimeFigureOut">
              <a:rPr lang="tr-TR" smtClean="0"/>
              <a:t>13.5.2019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59761EA-5FA2-4500-9CB2-4F4FD0A45EE9}" type="slidenum">
              <a:rPr lang="tr-TR" smtClean="0"/>
              <a:t>‹#›</a:t>
            </a:fld>
            <a:endParaRPr lang="tr-T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377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447191" y="2824269"/>
            <a:ext cx="4645152"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412362" y="2821491"/>
            <a:ext cx="46451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68AF41E-274E-464F-9E8A-844DFF31485A}" type="datetimeFigureOut">
              <a:rPr lang="tr-TR" smtClean="0"/>
              <a:t>13.5.2019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59761EA-5FA2-4500-9CB2-4F4FD0A45EE9}" type="slidenum">
              <a:rPr lang="tr-TR" smtClean="0"/>
              <a:t>‹#›</a:t>
            </a:fld>
            <a:endParaRPr lang="tr-T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745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68AF41E-274E-464F-9E8A-844DFF31485A}" type="datetimeFigureOut">
              <a:rPr lang="tr-TR" smtClean="0"/>
              <a:t>13.5.2019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59761EA-5FA2-4500-9CB2-4F4FD0A45EE9}" type="slidenum">
              <a:rPr lang="tr-TR" smtClean="0"/>
              <a:t>‹#›</a:t>
            </a:fld>
            <a:endParaRPr lang="tr-T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0936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AF41E-274E-464F-9E8A-844DFF31485A}" type="datetimeFigureOut">
              <a:rPr lang="tr-TR" smtClean="0"/>
              <a:t>13.5.2019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59761EA-5FA2-4500-9CB2-4F4FD0A45EE9}" type="slidenum">
              <a:rPr lang="tr-TR" smtClean="0"/>
              <a:t>‹#›</a:t>
            </a:fld>
            <a:endParaRPr lang="tr-TR"/>
          </a:p>
        </p:txBody>
      </p:sp>
    </p:spTree>
    <p:extLst>
      <p:ext uri="{BB962C8B-B14F-4D97-AF65-F5344CB8AC3E}">
        <p14:creationId xmlns:p14="http://schemas.microsoft.com/office/powerpoint/2010/main" val="1033912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68AF41E-274E-464F-9E8A-844DFF31485A}" type="datetimeFigureOut">
              <a:rPr lang="tr-TR" smtClean="0"/>
              <a:t>13.5.2019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59761EA-5FA2-4500-9CB2-4F4FD0A45EE9}" type="slidenum">
              <a:rPr lang="tr-TR" smtClean="0"/>
              <a:t>‹#›</a:t>
            </a:fld>
            <a:endParaRPr lang="tr-T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448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68AF41E-274E-464F-9E8A-844DFF31485A}" type="datetimeFigureOut">
              <a:rPr lang="tr-TR" smtClean="0"/>
              <a:t>13.5.2019</a:t>
            </a:fld>
            <a:endParaRPr lang="tr-TR"/>
          </a:p>
        </p:txBody>
      </p:sp>
      <p:sp>
        <p:nvSpPr>
          <p:cNvPr id="6" name="Footer Placeholder 5"/>
          <p:cNvSpPr>
            <a:spLocks noGrp="1"/>
          </p:cNvSpPr>
          <p:nvPr>
            <p:ph type="ftr" sz="quarter" idx="11"/>
          </p:nvPr>
        </p:nvSpPr>
        <p:spPr>
          <a:xfrm>
            <a:off x="1447382" y="318640"/>
            <a:ext cx="5541004" cy="320931"/>
          </a:xfrm>
        </p:spPr>
        <p:txBody>
          <a:bodyPr/>
          <a:lstStyle/>
          <a:p>
            <a:endParaRPr lang="tr-TR"/>
          </a:p>
        </p:txBody>
      </p:sp>
      <p:sp>
        <p:nvSpPr>
          <p:cNvPr id="7" name="Slide Number Placeholder 6"/>
          <p:cNvSpPr>
            <a:spLocks noGrp="1"/>
          </p:cNvSpPr>
          <p:nvPr>
            <p:ph type="sldNum" sz="quarter" idx="12"/>
          </p:nvPr>
        </p:nvSpPr>
        <p:spPr/>
        <p:txBody>
          <a:bodyPr/>
          <a:lstStyle/>
          <a:p>
            <a:fld id="{959761EA-5FA2-4500-9CB2-4F4FD0A45EE9}" type="slidenum">
              <a:rPr lang="tr-TR" smtClean="0"/>
              <a:t>‹#›</a:t>
            </a:fld>
            <a:endParaRPr lang="tr-T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533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68AF41E-274E-464F-9E8A-844DFF31485A}" type="datetimeFigureOut">
              <a:rPr lang="tr-TR" smtClean="0"/>
              <a:t>13.5.2019</a:t>
            </a:fld>
            <a:endParaRPr lang="tr-T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59761EA-5FA2-4500-9CB2-4F4FD0A45EE9}" type="slidenum">
              <a:rPr lang="tr-TR" smtClean="0"/>
              <a:t>‹#›</a:t>
            </a:fld>
            <a:endParaRPr lang="tr-T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5262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570E3A-0969-44BE-AA88-898D10E53B1E}"/>
              </a:ext>
            </a:extLst>
          </p:cNvPr>
          <p:cNvSpPr>
            <a:spLocks noGrp="1"/>
          </p:cNvSpPr>
          <p:nvPr>
            <p:ph type="ctrTitle"/>
          </p:nvPr>
        </p:nvSpPr>
        <p:spPr/>
        <p:txBody>
          <a:bodyPr/>
          <a:lstStyle/>
          <a:p>
            <a:r>
              <a:rPr lang="tr-TR" dirty="0"/>
              <a:t>Engelliler haftası</a:t>
            </a:r>
          </a:p>
        </p:txBody>
      </p:sp>
      <p:sp>
        <p:nvSpPr>
          <p:cNvPr id="3" name="Alt Başlık 2">
            <a:extLst>
              <a:ext uri="{FF2B5EF4-FFF2-40B4-BE49-F238E27FC236}">
                <a16:creationId xmlns:a16="http://schemas.microsoft.com/office/drawing/2014/main" id="{F2581F30-C050-4F3E-890C-AD6154662CB2}"/>
              </a:ext>
            </a:extLst>
          </p:cNvPr>
          <p:cNvSpPr>
            <a:spLocks noGrp="1"/>
          </p:cNvSpPr>
          <p:nvPr>
            <p:ph type="subTitle" idx="1"/>
          </p:nvPr>
        </p:nvSpPr>
        <p:spPr/>
        <p:txBody>
          <a:bodyPr/>
          <a:lstStyle/>
          <a:p>
            <a:r>
              <a:rPr lang="tr-TR" dirty="0"/>
              <a:t>Engelli hakları</a:t>
            </a:r>
          </a:p>
        </p:txBody>
      </p:sp>
    </p:spTree>
    <p:extLst>
      <p:ext uri="{BB962C8B-B14F-4D97-AF65-F5344CB8AC3E}">
        <p14:creationId xmlns:p14="http://schemas.microsoft.com/office/powerpoint/2010/main" val="278277290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4AE2024-8681-461F-AA25-09C6261EF801}"/>
              </a:ext>
            </a:extLst>
          </p:cNvPr>
          <p:cNvSpPr/>
          <p:nvPr/>
        </p:nvSpPr>
        <p:spPr>
          <a:xfrm>
            <a:off x="1633491" y="665825"/>
            <a:ext cx="7093259" cy="3539430"/>
          </a:xfrm>
          <a:prstGeom prst="rect">
            <a:avLst/>
          </a:prstGeom>
        </p:spPr>
        <p:txBody>
          <a:bodyPr wrap="square">
            <a:spAutoFit/>
          </a:bodyPr>
          <a:lstStyle/>
          <a:p>
            <a:pPr>
              <a:spcAft>
                <a:spcPts val="0"/>
              </a:spcAft>
            </a:pPr>
            <a:r>
              <a:rPr lang="tr-TR" sz="2000" b="1" dirty="0">
                <a:solidFill>
                  <a:srgbClr val="343434"/>
                </a:solidFill>
                <a:latin typeface="Arial" panose="020B0604020202020204" pitchFamily="34" charset="0"/>
                <a:ea typeface="Times New Roman" panose="02020603050405020304" pitchFamily="18" charset="0"/>
              </a:rPr>
              <a:t>-</a:t>
            </a:r>
            <a:r>
              <a:rPr lang="tr-TR" sz="2800" b="1" dirty="0">
                <a:solidFill>
                  <a:srgbClr val="343434"/>
                </a:solidFill>
                <a:latin typeface="inherit"/>
                <a:ea typeface="Times New Roman" panose="02020603050405020304" pitchFamily="18" charset="0"/>
                <a:cs typeface="Arial" panose="020B0604020202020204" pitchFamily="34" charset="0"/>
              </a:rPr>
              <a:t>Mazeret İzni</a:t>
            </a:r>
            <a:endParaRPr lang="tr-TR" sz="2800" dirty="0">
              <a:latin typeface="Times New Roman" panose="02020603050405020304" pitchFamily="18" charset="0"/>
              <a:ea typeface="Times New Roman" panose="02020603050405020304" pitchFamily="18" charset="0"/>
            </a:endParaRPr>
          </a:p>
          <a:p>
            <a:pPr>
              <a:spcAft>
                <a:spcPts val="750"/>
              </a:spcAft>
            </a:pPr>
            <a:r>
              <a:rPr lang="tr-TR" sz="2800" dirty="0">
                <a:solidFill>
                  <a:srgbClr val="343434"/>
                </a:solidFill>
                <a:latin typeface="Arial" panose="020B0604020202020204" pitchFamily="34" charset="0"/>
                <a:ea typeface="Times New Roman" panose="02020603050405020304" pitchFamily="18" charset="0"/>
              </a:rPr>
              <a:t>En az yüzde % 70 oranında engelli ya da süreğen hastalığı olan çocuğunun hastalanması hâlinde, hastalık raporuna dayalı olarak ana veya babadan sadece biri tarafından kullanılması kaydıyla bir sene içinde toptan veya bölümler hâlinde on güne kadar kadar ”mazeret izni’’ verilir</a:t>
            </a:r>
            <a:r>
              <a:rPr lang="tr-TR" sz="2000" dirty="0">
                <a:solidFill>
                  <a:srgbClr val="343434"/>
                </a:solidFill>
                <a:latin typeface="Arial" panose="020B0604020202020204" pitchFamily="34" charset="0"/>
                <a:ea typeface="Times New Roman" panose="02020603050405020304" pitchFamily="18" charset="0"/>
              </a:rPr>
              <a:t>.</a:t>
            </a:r>
            <a:endParaRPr lang="tr-TR"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910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0EC4F45C-570B-4C8A-BB4E-044E4ADEF344}"/>
              </a:ext>
            </a:extLst>
          </p:cNvPr>
          <p:cNvSpPr/>
          <p:nvPr/>
        </p:nvSpPr>
        <p:spPr>
          <a:xfrm>
            <a:off x="1535837" y="1797273"/>
            <a:ext cx="9487089" cy="707886"/>
          </a:xfrm>
          <a:prstGeom prst="rect">
            <a:avLst/>
          </a:prstGeom>
        </p:spPr>
        <p:txBody>
          <a:bodyPr wrap="square">
            <a:spAutoFit/>
          </a:bodyPr>
          <a:lstStyle/>
          <a:p>
            <a:pPr>
              <a:spcAft>
                <a:spcPts val="750"/>
              </a:spcAft>
            </a:pPr>
            <a:r>
              <a:rPr lang="tr-TR" sz="4000" b="1" dirty="0">
                <a:solidFill>
                  <a:srgbClr val="343434"/>
                </a:solidFill>
                <a:latin typeface="Arial" panose="020B0604020202020204" pitchFamily="34" charset="0"/>
                <a:ea typeface="Times New Roman" panose="02020603050405020304" pitchFamily="18" charset="0"/>
              </a:rPr>
              <a:t>ENGELLİ ÇALIŞANIN HAKLARI</a:t>
            </a:r>
            <a:endParaRPr lang="tr-TR"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93143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D649B2A-75E3-45AB-9964-B69FA2EA5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60" y="1083076"/>
            <a:ext cx="5246703" cy="4927106"/>
          </a:xfrm>
          <a:prstGeom prst="rect">
            <a:avLst/>
          </a:prstGeom>
        </p:spPr>
      </p:pic>
      <p:pic>
        <p:nvPicPr>
          <p:cNvPr id="5" name="Resim 4">
            <a:extLst>
              <a:ext uri="{FF2B5EF4-FFF2-40B4-BE49-F238E27FC236}">
                <a16:creationId xmlns:a16="http://schemas.microsoft.com/office/drawing/2014/main" id="{3A2E28DD-72C6-4055-88B1-CDEA57039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838" y="1083077"/>
            <a:ext cx="4927106" cy="4927106"/>
          </a:xfrm>
          <a:prstGeom prst="rect">
            <a:avLst/>
          </a:prstGeom>
        </p:spPr>
      </p:pic>
    </p:spTree>
    <p:extLst>
      <p:ext uri="{BB962C8B-B14F-4D97-AF65-F5344CB8AC3E}">
        <p14:creationId xmlns:p14="http://schemas.microsoft.com/office/powerpoint/2010/main" val="149908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70E44CF-8D1C-46D9-9BBA-34397E41122A}"/>
              </a:ext>
            </a:extLst>
          </p:cNvPr>
          <p:cNvSpPr/>
          <p:nvPr/>
        </p:nvSpPr>
        <p:spPr>
          <a:xfrm>
            <a:off x="2657383" y="1202789"/>
            <a:ext cx="6096000" cy="4278094"/>
          </a:xfrm>
          <a:prstGeom prst="rect">
            <a:avLst/>
          </a:prstGeom>
        </p:spPr>
        <p:txBody>
          <a:bodyPr>
            <a:spAutoFit/>
          </a:bodyPr>
          <a:lstStyle/>
          <a:p>
            <a:pPr>
              <a:spcAft>
                <a:spcPts val="750"/>
              </a:spcAft>
            </a:pPr>
            <a:r>
              <a:rPr lang="tr-TR" sz="2800" b="1" dirty="0">
                <a:solidFill>
                  <a:srgbClr val="343434"/>
                </a:solidFill>
                <a:latin typeface="Arial" panose="020B0604020202020204" pitchFamily="34" charset="0"/>
                <a:ea typeface="Times New Roman" panose="02020603050405020304" pitchFamily="18" charset="0"/>
              </a:rPr>
              <a:t>  İstihdam:</a:t>
            </a:r>
            <a:endParaRPr lang="tr-TR" sz="2800" dirty="0">
              <a:latin typeface="Times New Roman" panose="02020603050405020304" pitchFamily="18" charset="0"/>
              <a:ea typeface="Times New Roman" panose="02020603050405020304" pitchFamily="18" charset="0"/>
            </a:endParaRPr>
          </a:p>
          <a:p>
            <a:pPr>
              <a:spcAft>
                <a:spcPts val="750"/>
              </a:spcAft>
            </a:pPr>
            <a:r>
              <a:rPr lang="tr-TR" sz="2800" dirty="0">
                <a:solidFill>
                  <a:srgbClr val="343434"/>
                </a:solidFill>
                <a:latin typeface="Arial" panose="020B0604020202020204" pitchFamily="34" charset="0"/>
                <a:ea typeface="Times New Roman" panose="02020603050405020304" pitchFamily="18" charset="0"/>
              </a:rPr>
              <a:t>-Elli ve üzeri çalışanı bulunan özel sektör iş yerlerinde en az %3,kamuda %4 engelli personel çalıştırılması zorunludur. </a:t>
            </a:r>
          </a:p>
          <a:p>
            <a:pPr>
              <a:spcAft>
                <a:spcPts val="750"/>
              </a:spcAft>
            </a:pPr>
            <a:r>
              <a:rPr lang="tr-TR" sz="2800" b="1" dirty="0">
                <a:solidFill>
                  <a:srgbClr val="343434"/>
                </a:solidFill>
                <a:latin typeface="inherit"/>
                <a:ea typeface="Times New Roman" panose="02020603050405020304" pitchFamily="18" charset="0"/>
                <a:cs typeface="Arial" panose="020B0604020202020204" pitchFamily="34" charset="0"/>
              </a:rPr>
              <a:t> Engelli Memurun Nöbet Durumu:</a:t>
            </a:r>
            <a:endParaRPr lang="tr-TR" sz="2800" dirty="0">
              <a:latin typeface="Times New Roman" panose="02020603050405020304" pitchFamily="18" charset="0"/>
              <a:ea typeface="Times New Roman" panose="02020603050405020304" pitchFamily="18" charset="0"/>
            </a:endParaRPr>
          </a:p>
          <a:p>
            <a:pPr>
              <a:spcAft>
                <a:spcPts val="750"/>
              </a:spcAft>
            </a:pPr>
            <a:r>
              <a:rPr lang="tr-TR" sz="2800" dirty="0">
                <a:solidFill>
                  <a:srgbClr val="343434"/>
                </a:solidFill>
                <a:latin typeface="Arial" panose="020B0604020202020204" pitchFamily="34" charset="0"/>
                <a:ea typeface="Times New Roman" panose="02020603050405020304" pitchFamily="18" charset="0"/>
              </a:rPr>
              <a:t>-Engelli memura kendi isteği dışında gece nöbet ve fazla mesai hizmeti yaptırılamaz. </a:t>
            </a:r>
            <a:endParaRPr lang="tr-TR"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3308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2B6EFE7-6A18-4672-88DE-62ECB0A73871}"/>
              </a:ext>
            </a:extLst>
          </p:cNvPr>
          <p:cNvSpPr/>
          <p:nvPr/>
        </p:nvSpPr>
        <p:spPr>
          <a:xfrm>
            <a:off x="1269506" y="878889"/>
            <a:ext cx="9863091" cy="3518912"/>
          </a:xfrm>
          <a:prstGeom prst="rect">
            <a:avLst/>
          </a:prstGeom>
        </p:spPr>
        <p:txBody>
          <a:bodyPr wrap="square">
            <a:spAutoFit/>
          </a:bodyPr>
          <a:lstStyle/>
          <a:p>
            <a:pPr>
              <a:spcAft>
                <a:spcPts val="750"/>
              </a:spcAft>
            </a:pPr>
            <a:r>
              <a:rPr lang="tr-TR" sz="3600" b="1" dirty="0">
                <a:solidFill>
                  <a:srgbClr val="343434"/>
                </a:solidFill>
                <a:latin typeface="Arial" panose="020B0604020202020204" pitchFamily="34" charset="0"/>
                <a:ea typeface="Times New Roman" panose="02020603050405020304" pitchFamily="18" charset="0"/>
              </a:rPr>
              <a:t>Engelli Çalışanlara Erken Emeklilik:</a:t>
            </a:r>
            <a:endParaRPr lang="tr-TR" sz="3600" dirty="0">
              <a:latin typeface="Times New Roman" panose="02020603050405020304" pitchFamily="18" charset="0"/>
              <a:ea typeface="Times New Roman" panose="02020603050405020304" pitchFamily="18" charset="0"/>
            </a:endParaRPr>
          </a:p>
          <a:p>
            <a:pPr>
              <a:spcAft>
                <a:spcPts val="750"/>
              </a:spcAft>
            </a:pPr>
            <a:r>
              <a:rPr lang="tr-TR" sz="3600" dirty="0">
                <a:solidFill>
                  <a:srgbClr val="343434"/>
                </a:solidFill>
                <a:latin typeface="Arial" panose="020B0604020202020204" pitchFamily="34" charset="0"/>
                <a:ea typeface="Times New Roman" panose="02020603050405020304" pitchFamily="18" charset="0"/>
              </a:rPr>
              <a:t>  %40 ve üzeri engeli bulunan tüm engelli çalışanlara erken emeklilik hakkı verilmiştir. 1 Ekim 2008 öncesi işe girenler için 15 yıl, 1 Ekim 2008 sonrası işe girenler için engel oranlarına göre kademeli erken emeklilik hakkı getirilmiştir.</a:t>
            </a:r>
            <a:endParaRPr lang="tr-TR"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830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BE870C8-0CA2-418C-82AA-B7E6588C029C}"/>
              </a:ext>
            </a:extLst>
          </p:cNvPr>
          <p:cNvSpPr/>
          <p:nvPr/>
        </p:nvSpPr>
        <p:spPr>
          <a:xfrm>
            <a:off x="1784412" y="594804"/>
            <a:ext cx="7084380" cy="4626908"/>
          </a:xfrm>
          <a:prstGeom prst="rect">
            <a:avLst/>
          </a:prstGeom>
        </p:spPr>
        <p:txBody>
          <a:bodyPr wrap="square">
            <a:spAutoFit/>
          </a:bodyPr>
          <a:lstStyle/>
          <a:p>
            <a:pPr>
              <a:spcAft>
                <a:spcPts val="750"/>
              </a:spcAft>
            </a:pPr>
            <a:r>
              <a:rPr lang="tr-TR" sz="3600" b="1" dirty="0">
                <a:solidFill>
                  <a:srgbClr val="343434"/>
                </a:solidFill>
                <a:latin typeface="Arial" panose="020B0604020202020204" pitchFamily="34" charset="0"/>
                <a:ea typeface="Times New Roman" panose="02020603050405020304" pitchFamily="18" charset="0"/>
              </a:rPr>
              <a:t>Engelli Çalışanların Gelir Vergisi İndirimi:</a:t>
            </a:r>
            <a:endParaRPr lang="tr-TR" sz="3600" dirty="0">
              <a:latin typeface="Times New Roman" panose="02020603050405020304" pitchFamily="18" charset="0"/>
              <a:ea typeface="Times New Roman" panose="02020603050405020304" pitchFamily="18" charset="0"/>
            </a:endParaRPr>
          </a:p>
          <a:p>
            <a:pPr>
              <a:spcAft>
                <a:spcPts val="750"/>
              </a:spcAft>
            </a:pPr>
            <a:r>
              <a:rPr lang="tr-TR" sz="3600" dirty="0">
                <a:solidFill>
                  <a:srgbClr val="343434"/>
                </a:solidFill>
                <a:latin typeface="Arial" panose="020B0604020202020204" pitchFamily="34" charset="0"/>
                <a:ea typeface="Times New Roman" panose="02020603050405020304" pitchFamily="18" charset="0"/>
              </a:rPr>
              <a:t> %40 ve üzeri tüm engelli çalışanlar gelir vergisi indiriminden yararlanır. Bunun için engelli raporu, çalışma belgeleri ile ilgili vergi dairesine bir dilekçe ile başvurulmalıdır.</a:t>
            </a:r>
            <a:endParaRPr lang="tr-TR"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3607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BBAF074-817E-428D-9D1D-89CB4957D406}"/>
              </a:ext>
            </a:extLst>
          </p:cNvPr>
          <p:cNvSpPr/>
          <p:nvPr/>
        </p:nvSpPr>
        <p:spPr>
          <a:xfrm>
            <a:off x="3048000" y="823159"/>
            <a:ext cx="6096000" cy="5221942"/>
          </a:xfrm>
          <a:prstGeom prst="rect">
            <a:avLst/>
          </a:prstGeom>
        </p:spPr>
        <p:txBody>
          <a:bodyPr>
            <a:spAutoFit/>
          </a:bodyPr>
          <a:lstStyle/>
          <a:p>
            <a:pPr>
              <a:spcAft>
                <a:spcPts val="750"/>
              </a:spcAft>
            </a:pPr>
            <a:r>
              <a:rPr lang="tr-TR" sz="4000" b="1" dirty="0">
                <a:solidFill>
                  <a:srgbClr val="343434"/>
                </a:solidFill>
                <a:latin typeface="Arial" panose="020B0604020202020204" pitchFamily="34" charset="0"/>
                <a:ea typeface="Times New Roman" panose="02020603050405020304" pitchFamily="18" charset="0"/>
              </a:rPr>
              <a:t>Engelli Memurun İzin Hakkı:</a:t>
            </a:r>
            <a:endParaRPr lang="tr-TR" sz="4000" dirty="0">
              <a:latin typeface="Times New Roman" panose="02020603050405020304" pitchFamily="18" charset="0"/>
              <a:ea typeface="Times New Roman" panose="02020603050405020304" pitchFamily="18" charset="0"/>
            </a:endParaRPr>
          </a:p>
          <a:p>
            <a:pPr>
              <a:spcAft>
                <a:spcPts val="750"/>
              </a:spcAft>
            </a:pPr>
            <a:r>
              <a:rPr lang="tr-TR" sz="2400" dirty="0">
                <a:solidFill>
                  <a:srgbClr val="343434"/>
                </a:solidFill>
                <a:latin typeface="Arial" panose="020B0604020202020204" pitchFamily="34" charset="0"/>
                <a:ea typeface="Times New Roman" panose="02020603050405020304" pitchFamily="18" charset="0"/>
              </a:rPr>
              <a:t>• 10-16 Mayıs Engelliler Haftasının ilk günü ile 3 Aralık Dünya Engelliler Gününde kamuda görev yapan tüm engelliler idari izinli sayılır.</a:t>
            </a:r>
            <a:endParaRPr lang="tr-TR" sz="2400" dirty="0">
              <a:latin typeface="Times New Roman" panose="02020603050405020304" pitchFamily="18" charset="0"/>
              <a:ea typeface="Times New Roman" panose="02020603050405020304" pitchFamily="18" charset="0"/>
            </a:endParaRPr>
          </a:p>
          <a:p>
            <a:pPr>
              <a:spcAft>
                <a:spcPts val="750"/>
              </a:spcAft>
            </a:pPr>
            <a:r>
              <a:rPr lang="tr-TR" sz="2400" dirty="0">
                <a:solidFill>
                  <a:srgbClr val="343434"/>
                </a:solidFill>
                <a:latin typeface="Arial" panose="020B0604020202020204" pitchFamily="34" charset="0"/>
                <a:ea typeface="Times New Roman" panose="02020603050405020304" pitchFamily="18" charset="0"/>
              </a:rPr>
              <a:t>• Olumsuz hava koşulları nedeniyle valiliklerce okulların tatil edilmesi halinde aynı bölgedeki kamu görevlisi engelliler, ayrıca bir talimat ve talebe gerek kalmadan, belirlenen tatil süresince idari izinli sayılacaktır. </a:t>
            </a:r>
            <a:endParaRPr lang="tr-TR"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1385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CBDE42B-6728-41E6-B6BD-9F6713D0B756}"/>
              </a:ext>
            </a:extLst>
          </p:cNvPr>
          <p:cNvSpPr/>
          <p:nvPr/>
        </p:nvSpPr>
        <p:spPr>
          <a:xfrm>
            <a:off x="2104008" y="1047565"/>
            <a:ext cx="7039992" cy="4072910"/>
          </a:xfrm>
          <a:prstGeom prst="rect">
            <a:avLst/>
          </a:prstGeom>
        </p:spPr>
        <p:txBody>
          <a:bodyPr wrap="square">
            <a:spAutoFit/>
          </a:bodyPr>
          <a:lstStyle/>
          <a:p>
            <a:pPr algn="just">
              <a:spcAft>
                <a:spcPts val="750"/>
              </a:spcAft>
            </a:pPr>
            <a:r>
              <a:rPr lang="tr-TR" sz="2800" dirty="0">
                <a:solidFill>
                  <a:srgbClr val="343434"/>
                </a:solidFill>
                <a:latin typeface="Arial" panose="020B0604020202020204" pitchFamily="34" charset="0"/>
                <a:ea typeface="Times New Roman" panose="02020603050405020304" pitchFamily="18" charset="0"/>
              </a:rPr>
              <a:t>• Görme engelliler ,az görenler, gece körlüğü olanlar ve yürüme engelliler kış saati uygulanan, mesai saatleri bitiminin akşam karanlığına denk geldiği sürece mesai başlangıç ve bitiş saatlerinin düzenlenmesini talep edebilirler.</a:t>
            </a:r>
            <a:endParaRPr lang="tr-TR" sz="2800" dirty="0">
              <a:latin typeface="Times New Roman" panose="02020603050405020304" pitchFamily="18" charset="0"/>
              <a:ea typeface="Times New Roman" panose="02020603050405020304" pitchFamily="18" charset="0"/>
            </a:endParaRPr>
          </a:p>
          <a:p>
            <a:pPr algn="just">
              <a:spcAft>
                <a:spcPts val="750"/>
              </a:spcAft>
            </a:pPr>
            <a:r>
              <a:rPr lang="tr-TR" sz="2800" dirty="0">
                <a:solidFill>
                  <a:srgbClr val="343434"/>
                </a:solidFill>
                <a:latin typeface="Arial" panose="020B0604020202020204" pitchFamily="34" charset="0"/>
                <a:ea typeface="Times New Roman" panose="02020603050405020304" pitchFamily="18" charset="0"/>
              </a:rPr>
              <a:t>   -Anayasa 50. Madde 2. Fıkra:’’Bedenî veya ruhî yetersizliği olanların çalışma şartları bakımından özel olarak korunurlar’’</a:t>
            </a:r>
            <a:endParaRPr lang="tr-TR"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385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5D8DF7F-CA92-4606-8D3D-28072C65CCAB}"/>
              </a:ext>
            </a:extLst>
          </p:cNvPr>
          <p:cNvSpPr/>
          <p:nvPr/>
        </p:nvSpPr>
        <p:spPr>
          <a:xfrm>
            <a:off x="2175030" y="3244334"/>
            <a:ext cx="6223846" cy="1077218"/>
          </a:xfrm>
          <a:prstGeom prst="rect">
            <a:avLst/>
          </a:prstGeom>
        </p:spPr>
        <p:txBody>
          <a:bodyPr wrap="square">
            <a:spAutoFit/>
          </a:bodyPr>
          <a:lstStyle/>
          <a:p>
            <a:pPr>
              <a:spcAft>
                <a:spcPts val="750"/>
              </a:spcAft>
            </a:pPr>
            <a:r>
              <a:rPr lang="tr-TR" sz="3200" b="1" dirty="0">
                <a:solidFill>
                  <a:srgbClr val="343434"/>
                </a:solidFill>
                <a:latin typeface="Arial" panose="020B0604020202020204" pitchFamily="34" charset="0"/>
                <a:ea typeface="Times New Roman" panose="02020603050405020304" pitchFamily="18" charset="0"/>
              </a:rPr>
              <a:t>ÜNİVERSİTEDE ENGELLİ ÖĞRENCİLERİN HAKLARI</a:t>
            </a:r>
            <a:endParaRPr lang="tr-TR"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2330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¼niversitede engelli Ã¶Äre ile ilgili gÃ¶rsel sonucu">
            <a:extLst>
              <a:ext uri="{FF2B5EF4-FFF2-40B4-BE49-F238E27FC236}">
                <a16:creationId xmlns:a16="http://schemas.microsoft.com/office/drawing/2014/main" id="{95895888-EC1E-4CB5-B38A-7CF3E99E8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556" y="639192"/>
            <a:ext cx="8478174" cy="529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140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EDCA208-B04B-4FF1-8655-654A5F9EBF9E}"/>
              </a:ext>
            </a:extLst>
          </p:cNvPr>
          <p:cNvSpPr>
            <a:spLocks noGrp="1"/>
          </p:cNvSpPr>
          <p:nvPr>
            <p:ph type="title"/>
          </p:nvPr>
        </p:nvSpPr>
        <p:spPr>
          <a:xfrm>
            <a:off x="838200" y="365125"/>
            <a:ext cx="10515600" cy="859993"/>
          </a:xfrm>
        </p:spPr>
        <p:txBody>
          <a:bodyPr/>
          <a:lstStyle/>
          <a:p>
            <a:r>
              <a:rPr lang="tr-TR" dirty="0"/>
              <a:t>ENGELLİ HAKLARI</a:t>
            </a:r>
          </a:p>
        </p:txBody>
      </p:sp>
      <p:sp>
        <p:nvSpPr>
          <p:cNvPr id="3" name="İçerik Yer Tutucusu 2">
            <a:extLst>
              <a:ext uri="{FF2B5EF4-FFF2-40B4-BE49-F238E27FC236}">
                <a16:creationId xmlns:a16="http://schemas.microsoft.com/office/drawing/2014/main" id="{217AFBD6-EBDF-4C35-8B06-FCCDF50CC05D}"/>
              </a:ext>
            </a:extLst>
          </p:cNvPr>
          <p:cNvSpPr>
            <a:spLocks noGrp="1"/>
          </p:cNvSpPr>
          <p:nvPr>
            <p:ph idx="1"/>
          </p:nvPr>
        </p:nvSpPr>
        <p:spPr>
          <a:xfrm>
            <a:off x="838200" y="1491449"/>
            <a:ext cx="10515600" cy="4685514"/>
          </a:xfrm>
        </p:spPr>
        <p:txBody>
          <a:bodyPr>
            <a:normAutofit/>
          </a:bodyPr>
          <a:lstStyle/>
          <a:p>
            <a:pPr marL="0" indent="0">
              <a:buNone/>
            </a:pPr>
            <a:endParaRPr lang="tr-TR" b="1" i="1" dirty="0"/>
          </a:p>
          <a:p>
            <a:pPr marL="0" indent="0">
              <a:buNone/>
            </a:pPr>
            <a:endParaRPr lang="tr-TR" b="1" i="1" dirty="0"/>
          </a:p>
          <a:p>
            <a:pPr marL="0" indent="0">
              <a:buNone/>
            </a:pPr>
            <a:r>
              <a:rPr lang="tr-TR" i="1" dirty="0"/>
              <a:t>         </a:t>
            </a:r>
            <a:r>
              <a:rPr lang="tr-TR" dirty="0"/>
              <a:t>KAMUSAL HAKLARDA İNDİRİM</a:t>
            </a:r>
          </a:p>
          <a:p>
            <a:r>
              <a:rPr lang="tr-TR" b="1" dirty="0"/>
              <a:t>SU İNDİRİMİ:</a:t>
            </a:r>
            <a:endParaRPr lang="tr-TR" dirty="0"/>
          </a:p>
          <a:p>
            <a:pPr marL="0" indent="0">
              <a:buNone/>
            </a:pPr>
            <a:r>
              <a:rPr lang="tr-TR" dirty="0"/>
              <a:t>-Her belediye su indirimini en az %30 oranında uygulamak zorundadır.</a:t>
            </a:r>
          </a:p>
          <a:p>
            <a:endParaRPr lang="tr-TR" dirty="0"/>
          </a:p>
        </p:txBody>
      </p:sp>
    </p:spTree>
    <p:extLst>
      <p:ext uri="{BB962C8B-B14F-4D97-AF65-F5344CB8AC3E}">
        <p14:creationId xmlns:p14="http://schemas.microsoft.com/office/powerpoint/2010/main" val="2131404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70636B08-34A2-413D-B4C3-8B451AEFA608}"/>
              </a:ext>
            </a:extLst>
          </p:cNvPr>
          <p:cNvSpPr/>
          <p:nvPr/>
        </p:nvSpPr>
        <p:spPr>
          <a:xfrm>
            <a:off x="2334827" y="1216241"/>
            <a:ext cx="6809173" cy="4237057"/>
          </a:xfrm>
          <a:prstGeom prst="rect">
            <a:avLst/>
          </a:prstGeom>
        </p:spPr>
        <p:txBody>
          <a:bodyPr wrap="square">
            <a:spAutoFit/>
          </a:bodyPr>
          <a:lstStyle/>
          <a:p>
            <a:pPr>
              <a:spcAft>
                <a:spcPts val="750"/>
              </a:spcAft>
            </a:pPr>
            <a:r>
              <a:rPr lang="tr-TR" sz="3200" dirty="0">
                <a:solidFill>
                  <a:srgbClr val="343434"/>
                </a:solidFill>
                <a:latin typeface="Arial" panose="020B0604020202020204" pitchFamily="34" charset="0"/>
                <a:ea typeface="Times New Roman" panose="02020603050405020304" pitchFamily="18" charset="0"/>
              </a:rPr>
              <a:t>• Engellilere üniversite sınavı taban puanı 20 Aralık 2013 tarihinde 100 puan olarak belirlenmiştir.</a:t>
            </a:r>
            <a:endParaRPr lang="tr-TR" sz="3200" dirty="0">
              <a:latin typeface="Times New Roman" panose="02020603050405020304" pitchFamily="18" charset="0"/>
              <a:ea typeface="Times New Roman" panose="02020603050405020304" pitchFamily="18" charset="0"/>
            </a:endParaRPr>
          </a:p>
          <a:p>
            <a:pPr>
              <a:spcAft>
                <a:spcPts val="750"/>
              </a:spcAft>
            </a:pPr>
            <a:r>
              <a:rPr lang="tr-TR" sz="3200" dirty="0">
                <a:solidFill>
                  <a:srgbClr val="343434"/>
                </a:solidFill>
                <a:latin typeface="Arial" panose="020B0604020202020204" pitchFamily="34" charset="0"/>
                <a:ea typeface="Times New Roman" panose="02020603050405020304" pitchFamily="18" charset="0"/>
              </a:rPr>
              <a:t>• Her üniversitede Engelli Öğrenci Birimi oluşturulmuştur.</a:t>
            </a:r>
            <a:endParaRPr lang="tr-TR" sz="3200" dirty="0">
              <a:latin typeface="Times New Roman" panose="02020603050405020304" pitchFamily="18" charset="0"/>
              <a:ea typeface="Times New Roman" panose="02020603050405020304" pitchFamily="18" charset="0"/>
            </a:endParaRPr>
          </a:p>
          <a:p>
            <a:pPr>
              <a:spcAft>
                <a:spcPts val="750"/>
              </a:spcAft>
            </a:pPr>
            <a:r>
              <a:rPr lang="tr-TR" sz="3200" dirty="0">
                <a:solidFill>
                  <a:srgbClr val="343434"/>
                </a:solidFill>
                <a:latin typeface="Arial" panose="020B0604020202020204" pitchFamily="34" charset="0"/>
                <a:ea typeface="Times New Roman" panose="02020603050405020304" pitchFamily="18" charset="0"/>
              </a:rPr>
              <a:t>• Engelli öğrencilere bazı üniversitelerde yerleşme aşamasında ek puan verilebilir.</a:t>
            </a:r>
            <a:endParaRPr lang="tr-TR"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8780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D4074AE-DE25-463C-B63A-BA0AD68BFAF6}"/>
              </a:ext>
            </a:extLst>
          </p:cNvPr>
          <p:cNvSpPr/>
          <p:nvPr/>
        </p:nvSpPr>
        <p:spPr>
          <a:xfrm>
            <a:off x="2577484" y="1120958"/>
            <a:ext cx="6096000" cy="4626908"/>
          </a:xfrm>
          <a:prstGeom prst="rect">
            <a:avLst/>
          </a:prstGeom>
        </p:spPr>
        <p:txBody>
          <a:bodyPr>
            <a:spAutoFit/>
          </a:bodyPr>
          <a:lstStyle/>
          <a:p>
            <a:pPr>
              <a:spcAft>
                <a:spcPts val="750"/>
              </a:spcAft>
            </a:pPr>
            <a:r>
              <a:rPr lang="tr-TR" sz="3200" dirty="0">
                <a:solidFill>
                  <a:srgbClr val="343434"/>
                </a:solidFill>
                <a:latin typeface="Arial" panose="020B0604020202020204" pitchFamily="34" charset="0"/>
                <a:ea typeface="Times New Roman" panose="02020603050405020304" pitchFamily="18" charset="0"/>
              </a:rPr>
              <a:t>• Üniversitede okuyan engelli öğrenciler yurtlarda öncelik hakkından yararlanmak için ilk kayıt olduklarında Kredi ve Yurtlar Kurumuna başvurmalıdır.</a:t>
            </a:r>
            <a:endParaRPr lang="tr-TR" sz="3200" dirty="0">
              <a:latin typeface="Times New Roman" panose="02020603050405020304" pitchFamily="18" charset="0"/>
              <a:ea typeface="Times New Roman" panose="02020603050405020304" pitchFamily="18" charset="0"/>
            </a:endParaRPr>
          </a:p>
          <a:p>
            <a:pPr>
              <a:spcAft>
                <a:spcPts val="750"/>
              </a:spcAft>
            </a:pPr>
            <a:r>
              <a:rPr lang="tr-TR" sz="3200" dirty="0">
                <a:solidFill>
                  <a:srgbClr val="343434"/>
                </a:solidFill>
                <a:latin typeface="Arial" panose="020B0604020202020204" pitchFamily="34" charset="0"/>
                <a:ea typeface="Times New Roman" panose="02020603050405020304" pitchFamily="18" charset="0"/>
              </a:rPr>
              <a:t>• Bazı özel üniversitelerde engelli öğrencilere öğrenim ücretlerinde engel oranlarında indirim uygulanmaktadır. </a:t>
            </a:r>
            <a:endParaRPr lang="tr-TR"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067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2396B1A-C570-4E42-B815-581AD743A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858" y="949911"/>
            <a:ext cx="8558074" cy="4980372"/>
          </a:xfrm>
          <a:prstGeom prst="rect">
            <a:avLst/>
          </a:prstGeom>
        </p:spPr>
      </p:pic>
    </p:spTree>
    <p:extLst>
      <p:ext uri="{BB962C8B-B14F-4D97-AF65-F5344CB8AC3E}">
        <p14:creationId xmlns:p14="http://schemas.microsoft.com/office/powerpoint/2010/main" val="634705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85A7B9A-31F1-4EA2-89B5-FCA2BC6E1771}"/>
              </a:ext>
            </a:extLst>
          </p:cNvPr>
          <p:cNvSpPr/>
          <p:nvPr/>
        </p:nvSpPr>
        <p:spPr>
          <a:xfrm>
            <a:off x="2334827" y="1953087"/>
            <a:ext cx="6809173" cy="3642023"/>
          </a:xfrm>
          <a:prstGeom prst="rect">
            <a:avLst/>
          </a:prstGeom>
        </p:spPr>
        <p:txBody>
          <a:bodyPr wrap="square">
            <a:spAutoFit/>
          </a:bodyPr>
          <a:lstStyle/>
          <a:p>
            <a:pPr>
              <a:spcAft>
                <a:spcPts val="750"/>
              </a:spcAft>
            </a:pPr>
            <a:r>
              <a:rPr lang="tr-TR" sz="3200" dirty="0">
                <a:solidFill>
                  <a:srgbClr val="343434"/>
                </a:solidFill>
                <a:latin typeface="Arial" panose="020B0604020202020204" pitchFamily="34" charset="0"/>
                <a:ea typeface="Times New Roman" panose="02020603050405020304" pitchFamily="18" charset="0"/>
              </a:rPr>
              <a:t>• Açık Öğretim Fakültesinde ücret ödenmemektedir.</a:t>
            </a:r>
            <a:endParaRPr lang="tr-TR" sz="3200" dirty="0">
              <a:latin typeface="Times New Roman" panose="02020603050405020304" pitchFamily="18" charset="0"/>
              <a:ea typeface="Times New Roman" panose="02020603050405020304" pitchFamily="18" charset="0"/>
            </a:endParaRPr>
          </a:p>
          <a:p>
            <a:pPr>
              <a:spcAft>
                <a:spcPts val="750"/>
              </a:spcAft>
            </a:pPr>
            <a:r>
              <a:rPr lang="tr-TR" sz="3200" dirty="0">
                <a:solidFill>
                  <a:srgbClr val="343434"/>
                </a:solidFill>
                <a:latin typeface="Arial" panose="020B0604020202020204" pitchFamily="34" charset="0"/>
                <a:ea typeface="Times New Roman" panose="02020603050405020304" pitchFamily="18" charset="0"/>
              </a:rPr>
              <a:t>Ancak Açık Öğretim Fakültesini mezun olmaları gereken sürede bitiremeyenler öğrenci harcında engel oranlarında indirim yapılarak ödeme yapmaktadırlar.</a:t>
            </a:r>
            <a:endParaRPr lang="tr-TR"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7045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E5CDFFC-DD52-454A-BD7E-ABA72B817E0A}"/>
              </a:ext>
            </a:extLst>
          </p:cNvPr>
          <p:cNvSpPr/>
          <p:nvPr/>
        </p:nvSpPr>
        <p:spPr>
          <a:xfrm>
            <a:off x="1713390" y="585926"/>
            <a:ext cx="7599285" cy="4606389"/>
          </a:xfrm>
          <a:prstGeom prst="rect">
            <a:avLst/>
          </a:prstGeom>
        </p:spPr>
        <p:txBody>
          <a:bodyPr wrap="square">
            <a:spAutoFit/>
          </a:bodyPr>
          <a:lstStyle/>
          <a:p>
            <a:pPr>
              <a:spcAft>
                <a:spcPts val="750"/>
              </a:spcAft>
            </a:pPr>
            <a:r>
              <a:rPr lang="tr-TR" sz="2800" dirty="0">
                <a:solidFill>
                  <a:srgbClr val="343434"/>
                </a:solidFill>
                <a:latin typeface="Arial" panose="020B0604020202020204" pitchFamily="34" charset="0"/>
                <a:ea typeface="Times New Roman" panose="02020603050405020304" pitchFamily="18" charset="0"/>
              </a:rPr>
              <a:t>• Üstün yetenekli öğrencilerin YÖK tarafından değerlendirilmesi sonucu uygun görülmesi halinde üniversite sınavına  girmeden Güzel Sanatlar Bölümlerine kayıt olabilmeleri hakkı getirilmiştir.</a:t>
            </a:r>
            <a:endParaRPr lang="tr-TR" sz="2800" dirty="0">
              <a:latin typeface="Times New Roman" panose="02020603050405020304" pitchFamily="18" charset="0"/>
              <a:ea typeface="Times New Roman" panose="02020603050405020304" pitchFamily="18" charset="0"/>
            </a:endParaRPr>
          </a:p>
          <a:p>
            <a:pPr>
              <a:spcAft>
                <a:spcPts val="750"/>
              </a:spcAft>
            </a:pPr>
            <a:r>
              <a:rPr lang="tr-TR" sz="2800" dirty="0">
                <a:solidFill>
                  <a:srgbClr val="343434"/>
                </a:solidFill>
                <a:latin typeface="Arial" panose="020B0604020202020204" pitchFamily="34" charset="0"/>
                <a:ea typeface="Times New Roman" panose="02020603050405020304" pitchFamily="18" charset="0"/>
              </a:rPr>
              <a:t>Bu nedenle Otizmli üstün yetenekli çocuklar da bu haktan yararlanabileceklerdir.</a:t>
            </a:r>
            <a:endParaRPr lang="tr-TR" sz="2800" dirty="0">
              <a:latin typeface="Times New Roman" panose="02020603050405020304" pitchFamily="18" charset="0"/>
              <a:ea typeface="Times New Roman" panose="02020603050405020304" pitchFamily="18" charset="0"/>
            </a:endParaRPr>
          </a:p>
          <a:p>
            <a:pPr>
              <a:spcAft>
                <a:spcPts val="750"/>
              </a:spcAft>
            </a:pPr>
            <a:r>
              <a:rPr lang="tr-TR" sz="2800" dirty="0">
                <a:solidFill>
                  <a:srgbClr val="343434"/>
                </a:solidFill>
                <a:latin typeface="Arial" panose="020B0604020202020204" pitchFamily="34" charset="0"/>
                <a:ea typeface="Times New Roman" panose="02020603050405020304" pitchFamily="18" charset="0"/>
              </a:rPr>
              <a:t>• Üniversiteler görme, işitme ve ortopedik engelli öğrenciler için ortam, araç, gereç hazırlamak zorundadır. </a:t>
            </a:r>
            <a:endParaRPr lang="tr-TR"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839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Ä°lgili resim">
            <a:extLst>
              <a:ext uri="{FF2B5EF4-FFF2-40B4-BE49-F238E27FC236}">
                <a16:creationId xmlns:a16="http://schemas.microsoft.com/office/drawing/2014/main" id="{5343707D-5041-44FD-A2D9-C06B265A3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19" y="621437"/>
            <a:ext cx="6028494" cy="52555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Ä°lgili resim">
            <a:extLst>
              <a:ext uri="{FF2B5EF4-FFF2-40B4-BE49-F238E27FC236}">
                <a16:creationId xmlns:a16="http://schemas.microsoft.com/office/drawing/2014/main" id="{14CE3967-E908-4A01-8C54-42410E825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791" y="621436"/>
            <a:ext cx="5184190" cy="525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625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87DA452-24D8-4E8B-8C11-AEA7FF363C6F}"/>
              </a:ext>
            </a:extLst>
          </p:cNvPr>
          <p:cNvSpPr/>
          <p:nvPr/>
        </p:nvSpPr>
        <p:spPr>
          <a:xfrm>
            <a:off x="1429305" y="807867"/>
            <a:ext cx="8620217" cy="4339650"/>
          </a:xfrm>
          <a:prstGeom prst="rect">
            <a:avLst/>
          </a:prstGeom>
        </p:spPr>
        <p:txBody>
          <a:bodyPr wrap="square">
            <a:spAutoFit/>
          </a:bodyPr>
          <a:lstStyle/>
          <a:p>
            <a:pPr>
              <a:spcAft>
                <a:spcPts val="750"/>
              </a:spcAft>
            </a:pPr>
            <a:r>
              <a:rPr lang="tr-TR" sz="3200" b="1" dirty="0">
                <a:solidFill>
                  <a:srgbClr val="343434"/>
                </a:solidFill>
                <a:latin typeface="Arial" panose="020B0604020202020204" pitchFamily="34" charset="0"/>
                <a:ea typeface="Times New Roman" panose="02020603050405020304" pitchFamily="18" charset="0"/>
              </a:rPr>
              <a:t>EKPSS ‘YE GİRME HAKKI</a:t>
            </a:r>
            <a:endParaRPr lang="tr-TR" sz="3200" dirty="0">
              <a:latin typeface="Times New Roman" panose="02020603050405020304" pitchFamily="18" charset="0"/>
              <a:ea typeface="Times New Roman" panose="02020603050405020304" pitchFamily="18" charset="0"/>
            </a:endParaRPr>
          </a:p>
          <a:p>
            <a:pPr>
              <a:spcAft>
                <a:spcPts val="750"/>
              </a:spcAft>
            </a:pPr>
            <a:r>
              <a:rPr lang="tr-TR" sz="3200" dirty="0">
                <a:solidFill>
                  <a:srgbClr val="343434"/>
                </a:solidFill>
                <a:latin typeface="Arial" panose="020B0604020202020204" pitchFamily="34" charset="0"/>
                <a:ea typeface="Times New Roman" panose="02020603050405020304" pitchFamily="18" charset="0"/>
              </a:rPr>
              <a:t>(Engelli Kamu Personeli Seçme Sınavı)</a:t>
            </a:r>
            <a:endParaRPr lang="tr-TR" sz="3200" dirty="0">
              <a:latin typeface="Times New Roman" panose="02020603050405020304" pitchFamily="18" charset="0"/>
              <a:ea typeface="Times New Roman" panose="02020603050405020304" pitchFamily="18" charset="0"/>
            </a:endParaRPr>
          </a:p>
          <a:p>
            <a:pPr>
              <a:spcAft>
                <a:spcPts val="750"/>
              </a:spcAft>
            </a:pPr>
            <a:r>
              <a:rPr lang="tr-TR" sz="3200" dirty="0">
                <a:solidFill>
                  <a:srgbClr val="343434"/>
                </a:solidFill>
                <a:latin typeface="Arial" panose="020B0604020202020204" pitchFamily="34" charset="0"/>
                <a:ea typeface="Times New Roman" panose="02020603050405020304" pitchFamily="18" charset="0"/>
              </a:rPr>
              <a:t>• 2 yılda bir yapılan sınava her türlü engel grubuna sahip olan engelli bireyler katılabilirler.</a:t>
            </a:r>
            <a:endParaRPr lang="tr-TR" sz="3200" dirty="0">
              <a:latin typeface="Times New Roman" panose="02020603050405020304" pitchFamily="18" charset="0"/>
              <a:ea typeface="Times New Roman" panose="02020603050405020304" pitchFamily="18" charset="0"/>
            </a:endParaRPr>
          </a:p>
          <a:p>
            <a:pPr>
              <a:spcAft>
                <a:spcPts val="750"/>
              </a:spcAft>
            </a:pPr>
            <a:r>
              <a:rPr lang="tr-TR" sz="3200" dirty="0">
                <a:solidFill>
                  <a:srgbClr val="343434"/>
                </a:solidFill>
                <a:latin typeface="Arial" panose="020B0604020202020204" pitchFamily="34" charset="0"/>
                <a:ea typeface="Times New Roman" panose="02020603050405020304" pitchFamily="18" charset="0"/>
              </a:rPr>
              <a:t>• Sınav ve kura yöntemiyle atama yapılır. Lise, ön lisans ve lisans mezunları sınava, ilköğretim ve ortaokul mezunları kuraya katılabileceklerdir. </a:t>
            </a:r>
            <a:endParaRPr lang="tr-TR"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089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056C1EB-C776-43C1-8A9F-999795BA97BC}"/>
              </a:ext>
            </a:extLst>
          </p:cNvPr>
          <p:cNvSpPr/>
          <p:nvPr/>
        </p:nvSpPr>
        <p:spPr>
          <a:xfrm>
            <a:off x="1233996" y="426128"/>
            <a:ext cx="7910004" cy="3539430"/>
          </a:xfrm>
          <a:prstGeom prst="rect">
            <a:avLst/>
          </a:prstGeom>
        </p:spPr>
        <p:txBody>
          <a:bodyPr wrap="square">
            <a:spAutoFit/>
          </a:bodyPr>
          <a:lstStyle/>
          <a:p>
            <a:r>
              <a:rPr lang="tr-TR" sz="2800" b="1" dirty="0"/>
              <a:t>Ulaşımda İndirim</a:t>
            </a:r>
          </a:p>
          <a:p>
            <a:r>
              <a:rPr lang="tr-TR" sz="2800" b="1" i="1" dirty="0"/>
              <a:t>-  </a:t>
            </a:r>
            <a:r>
              <a:rPr lang="tr-TR" sz="2800" b="1" dirty="0"/>
              <a:t>Şehir İçi Ulaşım</a:t>
            </a:r>
            <a:r>
              <a:rPr lang="tr-TR" sz="2800" b="1" i="1" dirty="0"/>
              <a:t>: </a:t>
            </a:r>
            <a:r>
              <a:rPr lang="tr-TR" sz="2800" dirty="0"/>
              <a:t>Belediye otobüsleri, Metro seferleri, TCDD ve Deniz Yollarının şehir içi seferleri ücretsizdir. ’’Ağır engelli’’ ibareli raporu olanların bir refakatçisi engelli kişi ile beraber olmak şartıyla ücretsiz ulaşımdan yararlanır.</a:t>
            </a:r>
          </a:p>
          <a:p>
            <a:r>
              <a:rPr lang="tr-TR" sz="2800" b="1" i="1" dirty="0"/>
              <a:t>- </a:t>
            </a:r>
            <a:r>
              <a:rPr lang="tr-TR" sz="2800" b="1" dirty="0"/>
              <a:t>Şehirler Arası Otobüslerde İndirim:</a:t>
            </a:r>
          </a:p>
          <a:p>
            <a:r>
              <a:rPr lang="tr-TR" sz="2800" dirty="0"/>
              <a:t>%30 indirim mevcuttur. Refakatçi indirimi yoktur.</a:t>
            </a:r>
          </a:p>
        </p:txBody>
      </p:sp>
      <p:pic>
        <p:nvPicPr>
          <p:cNvPr id="4" name="Resim 3">
            <a:extLst>
              <a:ext uri="{FF2B5EF4-FFF2-40B4-BE49-F238E27FC236}">
                <a16:creationId xmlns:a16="http://schemas.microsoft.com/office/drawing/2014/main" id="{85268CF8-AA20-4554-832B-8EF1CF53F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3988492"/>
            <a:ext cx="5699463" cy="2849733"/>
          </a:xfrm>
          <a:prstGeom prst="rect">
            <a:avLst/>
          </a:prstGeom>
        </p:spPr>
      </p:pic>
    </p:spTree>
    <p:extLst>
      <p:ext uri="{BB962C8B-B14F-4D97-AF65-F5344CB8AC3E}">
        <p14:creationId xmlns:p14="http://schemas.microsoft.com/office/powerpoint/2010/main" val="1486888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AF815F5-DE69-4E3F-8958-21BB3B9A3365}"/>
              </a:ext>
            </a:extLst>
          </p:cNvPr>
          <p:cNvSpPr/>
          <p:nvPr/>
        </p:nvSpPr>
        <p:spPr>
          <a:xfrm>
            <a:off x="1402673" y="335845"/>
            <a:ext cx="7750206" cy="5355312"/>
          </a:xfrm>
          <a:prstGeom prst="rect">
            <a:avLst/>
          </a:prstGeom>
        </p:spPr>
        <p:txBody>
          <a:bodyPr wrap="square">
            <a:spAutoFit/>
          </a:bodyPr>
          <a:lstStyle/>
          <a:p>
            <a:r>
              <a:rPr lang="tr-TR" b="1" dirty="0">
                <a:solidFill>
                  <a:srgbClr val="343434"/>
                </a:solidFill>
                <a:latin typeface="Arial" panose="020B0604020202020204" pitchFamily="34" charset="0"/>
              </a:rPr>
              <a:t>  </a:t>
            </a:r>
          </a:p>
          <a:p>
            <a:endParaRPr lang="tr-TR" b="1" dirty="0">
              <a:solidFill>
                <a:srgbClr val="343434"/>
              </a:solidFill>
              <a:latin typeface="Arial" panose="020B0604020202020204" pitchFamily="34" charset="0"/>
            </a:endParaRPr>
          </a:p>
          <a:p>
            <a:endParaRPr lang="tr-TR" b="1" dirty="0">
              <a:solidFill>
                <a:srgbClr val="343434"/>
              </a:solidFill>
              <a:latin typeface="Arial" panose="020B0604020202020204" pitchFamily="34" charset="0"/>
            </a:endParaRPr>
          </a:p>
          <a:p>
            <a:endParaRPr lang="tr-TR" b="1" dirty="0">
              <a:solidFill>
                <a:srgbClr val="343434"/>
              </a:solidFill>
              <a:latin typeface="Arial" panose="020B0604020202020204" pitchFamily="34" charset="0"/>
            </a:endParaRPr>
          </a:p>
          <a:p>
            <a:endParaRPr lang="tr-TR" b="1" dirty="0">
              <a:solidFill>
                <a:srgbClr val="343434"/>
              </a:solidFill>
              <a:latin typeface="Arial" panose="020B0604020202020204" pitchFamily="34" charset="0"/>
            </a:endParaRPr>
          </a:p>
          <a:p>
            <a:endParaRPr lang="tr-TR" b="1" dirty="0">
              <a:solidFill>
                <a:srgbClr val="343434"/>
              </a:solidFill>
              <a:latin typeface="Arial" panose="020B0604020202020204" pitchFamily="34" charset="0"/>
            </a:endParaRPr>
          </a:p>
          <a:p>
            <a:r>
              <a:rPr lang="tr-TR" b="1" dirty="0">
                <a:solidFill>
                  <a:srgbClr val="343434"/>
                </a:solidFill>
                <a:latin typeface="Arial" panose="020B0604020202020204" pitchFamily="34" charset="0"/>
              </a:rPr>
              <a:t>  </a:t>
            </a:r>
            <a:r>
              <a:rPr lang="tr-TR" sz="3600" b="1" dirty="0">
                <a:solidFill>
                  <a:srgbClr val="343434"/>
                </a:solidFill>
                <a:latin typeface="Arial" panose="020B0604020202020204" pitchFamily="34" charset="0"/>
              </a:rPr>
              <a:t>ARAÇ ALIMLARINDA ÖTV VE   MTV MUAFİYETİ:</a:t>
            </a:r>
            <a:endParaRPr lang="tr-TR" sz="3600" dirty="0">
              <a:solidFill>
                <a:srgbClr val="343434"/>
              </a:solidFill>
              <a:latin typeface="Arial" panose="020B0604020202020204" pitchFamily="34" charset="0"/>
            </a:endParaRPr>
          </a:p>
          <a:p>
            <a:r>
              <a:rPr lang="tr-TR" sz="3600" dirty="0">
                <a:solidFill>
                  <a:srgbClr val="343434"/>
                </a:solidFill>
                <a:latin typeface="Arial" panose="020B0604020202020204" pitchFamily="34" charset="0"/>
              </a:rPr>
              <a:t> % 90 ve üzeri engelli yakını olanlar ÖTV (Özel Tüketim Vergisi)ve MTV (Motorlu Taşıtlar Vergisi) muafiyetli sıfır araç alma hakları vardır.</a:t>
            </a:r>
          </a:p>
          <a:p>
            <a:endParaRPr lang="tr-TR" b="0" i="0" dirty="0">
              <a:solidFill>
                <a:srgbClr val="343434"/>
              </a:solidFill>
              <a:effectLst/>
              <a:latin typeface="Arial" panose="020B0604020202020204" pitchFamily="34" charset="0"/>
            </a:endParaRPr>
          </a:p>
        </p:txBody>
      </p:sp>
    </p:spTree>
    <p:extLst>
      <p:ext uri="{BB962C8B-B14F-4D97-AF65-F5344CB8AC3E}">
        <p14:creationId xmlns:p14="http://schemas.microsoft.com/office/powerpoint/2010/main" val="382483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2617E28-671F-4A79-A5A2-07A091CC937C}"/>
              </a:ext>
            </a:extLst>
          </p:cNvPr>
          <p:cNvSpPr/>
          <p:nvPr/>
        </p:nvSpPr>
        <p:spPr>
          <a:xfrm>
            <a:off x="3048000" y="-770932"/>
            <a:ext cx="6096000" cy="4769191"/>
          </a:xfrm>
          <a:prstGeom prst="rect">
            <a:avLst/>
          </a:prstGeom>
        </p:spPr>
        <p:txBody>
          <a:bodyPr>
            <a:spAutoFit/>
          </a:bodyPr>
          <a:lstStyle/>
          <a:p>
            <a:pPr>
              <a:lnSpc>
                <a:spcPct val="107000"/>
              </a:lnSpc>
              <a:spcAft>
                <a:spcPts val="800"/>
              </a:spcAft>
            </a:pPr>
            <a:endParaRPr lang="tr-TR"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tr-TR"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tr-TR"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tr-TR"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tr-TR"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tr-TR"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tr-TR"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tr-TR"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tr-TR" sz="4000" b="1" dirty="0">
                <a:solidFill>
                  <a:srgbClr val="343434"/>
                </a:solidFill>
                <a:latin typeface="Calibri" panose="020F0502020204030204" pitchFamily="34" charset="0"/>
                <a:ea typeface="Times New Roman" panose="02020603050405020304" pitchFamily="18" charset="0"/>
                <a:cs typeface="Times New Roman" panose="02020603050405020304" pitchFamily="18" charset="0"/>
              </a:rPr>
              <a:t>E</a:t>
            </a:r>
            <a:r>
              <a:rPr lang="tr-TR" sz="3600" b="1" dirty="0">
                <a:solidFill>
                  <a:srgbClr val="343434"/>
                </a:solidFill>
                <a:latin typeface="Arial" panose="020B0604020202020204" pitchFamily="34" charset="0"/>
                <a:ea typeface="Times New Roman" panose="02020603050405020304" pitchFamily="18" charset="0"/>
                <a:cs typeface="Times New Roman" panose="02020603050405020304" pitchFamily="18" charset="0"/>
              </a:rPr>
              <a:t>NGELLİ ÇOCUĞU OLAN ÇALIŞANLARIN HAKLARI</a:t>
            </a:r>
            <a:endParaRPr lang="tr-TR" sz="36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87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Ä°lgili resim">
            <a:extLst>
              <a:ext uri="{FF2B5EF4-FFF2-40B4-BE49-F238E27FC236}">
                <a16:creationId xmlns:a16="http://schemas.microsoft.com/office/drawing/2014/main" id="{67C939DA-C76E-48F5-99DE-217AAD962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635" y="479394"/>
            <a:ext cx="8717872" cy="556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96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3395538-B8B1-4B54-BC91-B95ADC73CD2E}"/>
              </a:ext>
            </a:extLst>
          </p:cNvPr>
          <p:cNvSpPr/>
          <p:nvPr/>
        </p:nvSpPr>
        <p:spPr>
          <a:xfrm>
            <a:off x="2219417" y="1427677"/>
            <a:ext cx="7137647" cy="3337645"/>
          </a:xfrm>
          <a:prstGeom prst="rect">
            <a:avLst/>
          </a:prstGeom>
        </p:spPr>
        <p:txBody>
          <a:bodyPr wrap="square">
            <a:spAutoFit/>
          </a:bodyPr>
          <a:lstStyle/>
          <a:p>
            <a:pPr>
              <a:lnSpc>
                <a:spcPct val="107000"/>
              </a:lnSpc>
              <a:spcAft>
                <a:spcPts val="800"/>
              </a:spcAft>
            </a:pPr>
            <a:r>
              <a:rPr lang="tr-TR" b="1" dirty="0">
                <a:solidFill>
                  <a:srgbClr val="343434"/>
                </a:solidFill>
                <a:latin typeface="inherit"/>
                <a:ea typeface="Times New Roman" panose="02020603050405020304" pitchFamily="18" charset="0"/>
                <a:cs typeface="Arial" panose="020B0604020202020204" pitchFamily="34" charset="0"/>
              </a:rPr>
              <a:t>-</a:t>
            </a:r>
            <a:r>
              <a:rPr lang="tr-TR" sz="4000" b="1" dirty="0">
                <a:solidFill>
                  <a:srgbClr val="343434"/>
                </a:solidFill>
                <a:latin typeface="inherit"/>
                <a:ea typeface="Times New Roman" panose="02020603050405020304" pitchFamily="18" charset="0"/>
                <a:cs typeface="Arial" panose="020B0604020202020204" pitchFamily="34" charset="0"/>
              </a:rPr>
              <a:t>Gelir Vergisi İndirimi</a:t>
            </a:r>
            <a:r>
              <a:rPr lang="tr-TR" sz="4000" dirty="0">
                <a:solidFill>
                  <a:srgbClr val="343434"/>
                </a:solidFill>
                <a:latin typeface="inherit"/>
                <a:ea typeface="Times New Roman" panose="02020603050405020304" pitchFamily="18" charset="0"/>
                <a:cs typeface="Arial" panose="020B0604020202020204" pitchFamily="34" charset="0"/>
              </a:rPr>
              <a:t>:</a:t>
            </a:r>
            <a:r>
              <a:rPr lang="tr-TR" sz="4000" b="1" i="1" dirty="0">
                <a:solidFill>
                  <a:srgbClr val="343434"/>
                </a:solidFill>
                <a:latin typeface="inherit"/>
                <a:ea typeface="Times New Roman" panose="02020603050405020304" pitchFamily="18" charset="0"/>
                <a:cs typeface="Arial" panose="020B0604020202020204" pitchFamily="34" charset="0"/>
              </a:rPr>
              <a:t>              </a:t>
            </a:r>
            <a:r>
              <a:rPr lang="tr-TR" sz="4000" dirty="0">
                <a:solidFill>
                  <a:srgbClr val="343434"/>
                </a:solidFill>
                <a:latin typeface="inherit"/>
                <a:ea typeface="Times New Roman" panose="02020603050405020304" pitchFamily="18" charset="0"/>
                <a:cs typeface="Arial" panose="020B0604020202020204" pitchFamily="34" charset="0"/>
              </a:rPr>
              <a:t>E</a:t>
            </a:r>
            <a:r>
              <a:rPr lang="tr-TR" sz="4000" dirty="0">
                <a:solidFill>
                  <a:srgbClr val="343434"/>
                </a:solidFill>
                <a:latin typeface="Arial" panose="020B0604020202020204" pitchFamily="34" charset="0"/>
                <a:ea typeface="Times New Roman" panose="02020603050405020304" pitchFamily="18" charset="0"/>
                <a:cs typeface="Times New Roman" panose="02020603050405020304" pitchFamily="18" charset="0"/>
              </a:rPr>
              <a:t>ngelli çocuğu olan kamu, özel sektör çalışanları ve serbest çalışanlar gelir vergisi indiriminden yararlanırla</a:t>
            </a:r>
            <a:r>
              <a:rPr lang="tr-TR" sz="3200" dirty="0">
                <a:solidFill>
                  <a:srgbClr val="343434"/>
                </a:solidFill>
                <a:latin typeface="Arial" panose="020B0604020202020204" pitchFamily="34" charset="0"/>
                <a:ea typeface="Times New Roman" panose="02020603050405020304" pitchFamily="18" charset="0"/>
                <a:cs typeface="Times New Roman" panose="02020603050405020304" pitchFamily="18" charset="0"/>
              </a:rPr>
              <a:t>r.</a:t>
            </a:r>
            <a:endParaRPr lang="tr-TR" sz="32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419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9631C2D-0D9C-4ACC-812B-8DA965E903C2}"/>
              </a:ext>
            </a:extLst>
          </p:cNvPr>
          <p:cNvSpPr/>
          <p:nvPr/>
        </p:nvSpPr>
        <p:spPr>
          <a:xfrm>
            <a:off x="2183908" y="587196"/>
            <a:ext cx="7039992" cy="2841804"/>
          </a:xfrm>
          <a:prstGeom prst="rect">
            <a:avLst/>
          </a:prstGeom>
        </p:spPr>
        <p:txBody>
          <a:bodyPr wrap="square">
            <a:spAutoFit/>
          </a:bodyPr>
          <a:lstStyle/>
          <a:p>
            <a:pPr>
              <a:spcAft>
                <a:spcPts val="0"/>
              </a:spcAft>
            </a:pPr>
            <a:r>
              <a:rPr lang="tr-TR" sz="4400" dirty="0">
                <a:solidFill>
                  <a:srgbClr val="343434"/>
                </a:solidFill>
                <a:latin typeface="inherit"/>
                <a:ea typeface="Times New Roman" panose="02020603050405020304" pitchFamily="18" charset="0"/>
                <a:cs typeface="Arial" panose="020B0604020202020204" pitchFamily="34" charset="0"/>
              </a:rPr>
              <a:t>-Nöbet Muafiyeti ve İzin Hakkı</a:t>
            </a:r>
            <a:endParaRPr lang="tr-TR" sz="4400" dirty="0">
              <a:latin typeface="Times New Roman" panose="02020603050405020304" pitchFamily="18" charset="0"/>
              <a:ea typeface="Times New Roman" panose="02020603050405020304" pitchFamily="18" charset="0"/>
            </a:endParaRPr>
          </a:p>
          <a:p>
            <a:pPr>
              <a:spcAft>
                <a:spcPts val="750"/>
              </a:spcAft>
            </a:pPr>
            <a:endParaRPr lang="tr-TR" sz="3200" dirty="0">
              <a:solidFill>
                <a:srgbClr val="343434"/>
              </a:solidFill>
              <a:latin typeface="Arial" panose="020B0604020202020204" pitchFamily="34" charset="0"/>
              <a:ea typeface="Times New Roman" panose="02020603050405020304" pitchFamily="18" charset="0"/>
            </a:endParaRPr>
          </a:p>
          <a:p>
            <a:pPr>
              <a:spcAft>
                <a:spcPts val="750"/>
              </a:spcAft>
            </a:pPr>
            <a:r>
              <a:rPr lang="tr-TR" sz="3200" dirty="0">
                <a:solidFill>
                  <a:srgbClr val="343434"/>
                </a:solidFill>
                <a:latin typeface="Arial" panose="020B0604020202020204" pitchFamily="34" charset="0"/>
                <a:ea typeface="Times New Roman" panose="02020603050405020304" pitchFamily="18" charset="0"/>
              </a:rPr>
              <a:t> Kamu kuruluşlarında çalışan engelli       çocuğu olan memur anne ve babalara nöbet ve fazla mesai muafiyeti vardır.</a:t>
            </a:r>
            <a:endParaRPr lang="tr-TR"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2376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6E7B4D92-C22D-470E-8020-6CAEE93318D9}"/>
              </a:ext>
            </a:extLst>
          </p:cNvPr>
          <p:cNvSpPr/>
          <p:nvPr/>
        </p:nvSpPr>
        <p:spPr>
          <a:xfrm>
            <a:off x="2408808" y="510509"/>
            <a:ext cx="6096000" cy="4729500"/>
          </a:xfrm>
          <a:prstGeom prst="rect">
            <a:avLst/>
          </a:prstGeom>
        </p:spPr>
        <p:txBody>
          <a:bodyPr>
            <a:spAutoFit/>
          </a:bodyPr>
          <a:lstStyle/>
          <a:p>
            <a:pPr>
              <a:spcAft>
                <a:spcPts val="0"/>
              </a:spcAft>
            </a:pPr>
            <a:r>
              <a:rPr lang="tr-TR" sz="3600" b="1" dirty="0">
                <a:solidFill>
                  <a:srgbClr val="343434"/>
                </a:solidFill>
                <a:latin typeface="inherit"/>
                <a:ea typeface="Times New Roman" panose="02020603050405020304" pitchFamily="18" charset="0"/>
                <a:cs typeface="Arial" panose="020B0604020202020204" pitchFamily="34" charset="0"/>
              </a:rPr>
              <a:t>Engelli Çocuğu Olan Çalışan Annelere Erken Emeklilik Hakkı</a:t>
            </a:r>
            <a:endParaRPr lang="tr-TR" sz="3600" b="1" dirty="0">
              <a:latin typeface="Times New Roman" panose="02020603050405020304" pitchFamily="18" charset="0"/>
              <a:ea typeface="Times New Roman" panose="02020603050405020304" pitchFamily="18" charset="0"/>
            </a:endParaRPr>
          </a:p>
          <a:p>
            <a:pPr>
              <a:spcAft>
                <a:spcPts val="750"/>
              </a:spcAft>
            </a:pPr>
            <a:r>
              <a:rPr lang="tr-TR" sz="2400" b="1" dirty="0">
                <a:solidFill>
                  <a:srgbClr val="343434"/>
                </a:solidFill>
                <a:latin typeface="Arial" panose="020B0604020202020204" pitchFamily="34" charset="0"/>
                <a:ea typeface="Times New Roman" panose="02020603050405020304" pitchFamily="18" charset="0"/>
              </a:rPr>
              <a:t> ‘’</a:t>
            </a:r>
            <a:r>
              <a:rPr lang="tr-TR" sz="2400" dirty="0">
                <a:solidFill>
                  <a:srgbClr val="343434"/>
                </a:solidFill>
                <a:latin typeface="Arial" panose="020B0604020202020204" pitchFamily="34" charset="0"/>
                <a:ea typeface="Times New Roman" panose="02020603050405020304" pitchFamily="18" charset="0"/>
              </a:rPr>
              <a:t>Başka birinin sürekli bakımına muhtaç derecede engelli çocuğu bulunan annelerin </a:t>
            </a:r>
            <a:r>
              <a:rPr lang="tr-TR" sz="2400" b="1" dirty="0">
                <a:solidFill>
                  <a:srgbClr val="343434"/>
                </a:solidFill>
                <a:latin typeface="Arial" panose="020B0604020202020204" pitchFamily="34" charset="0"/>
                <a:ea typeface="Times New Roman" panose="02020603050405020304" pitchFamily="18" charset="0"/>
              </a:rPr>
              <a:t>‘’ </a:t>
            </a:r>
            <a:r>
              <a:rPr lang="tr-TR" sz="2400" dirty="0">
                <a:solidFill>
                  <a:srgbClr val="343434"/>
                </a:solidFill>
                <a:latin typeface="Arial" panose="020B0604020202020204" pitchFamily="34" charset="0"/>
                <a:ea typeface="Times New Roman" panose="02020603050405020304" pitchFamily="18" charset="0"/>
              </a:rPr>
              <a:t>yararlandığı bu haktan Bağ-Kur, SSK, Emekli Sandığı, Tarım İşçileri ve İsteğe Bağlı Sigortalı olan anneler yararlanır.</a:t>
            </a:r>
            <a:endParaRPr lang="tr-TR" sz="2400" dirty="0">
              <a:latin typeface="Times New Roman" panose="02020603050405020304" pitchFamily="18" charset="0"/>
              <a:ea typeface="Times New Roman" panose="02020603050405020304" pitchFamily="18" charset="0"/>
            </a:endParaRPr>
          </a:p>
          <a:p>
            <a:pPr>
              <a:spcAft>
                <a:spcPts val="750"/>
              </a:spcAft>
            </a:pPr>
            <a:r>
              <a:rPr lang="tr-TR" sz="2400" dirty="0">
                <a:solidFill>
                  <a:srgbClr val="343434"/>
                </a:solidFill>
                <a:latin typeface="Arial" panose="020B0604020202020204" pitchFamily="34" charset="0"/>
                <a:ea typeface="Times New Roman" panose="02020603050405020304" pitchFamily="18" charset="0"/>
              </a:rPr>
              <a:t> -Evlatlık alınan engelli çocuklar için de bu haktan yararlanılır.</a:t>
            </a:r>
            <a:endParaRPr lang="tr-TR" sz="2400" dirty="0">
              <a:latin typeface="Times New Roman" panose="02020603050405020304" pitchFamily="18" charset="0"/>
              <a:ea typeface="Times New Roman" panose="02020603050405020304" pitchFamily="18" charset="0"/>
            </a:endParaRPr>
          </a:p>
          <a:p>
            <a:pPr>
              <a:spcAft>
                <a:spcPts val="750"/>
              </a:spcAft>
            </a:pPr>
            <a:r>
              <a:rPr lang="tr-TR" sz="2400" dirty="0">
                <a:solidFill>
                  <a:srgbClr val="343434"/>
                </a:solidFill>
                <a:latin typeface="Arial" panose="020B0604020202020204" pitchFamily="34" charset="0"/>
                <a:ea typeface="Times New Roman" panose="02020603050405020304" pitchFamily="18" charset="0"/>
              </a:rPr>
              <a:t> -Engelli çocuğu olan babalar erken emeklilik hakkına sahip değildir.</a:t>
            </a:r>
            <a:endParaRPr lang="tr-TR"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8843834"/>
      </p:ext>
    </p:extLst>
  </p:cSld>
  <p:clrMapOvr>
    <a:masterClrMapping/>
  </p:clrMapOvr>
</p:sld>
</file>

<file path=ppt/theme/theme1.xml><?xml version="1.0" encoding="utf-8"?>
<a:theme xmlns:a="http://schemas.openxmlformats.org/drawingml/2006/main" name="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TotalTime>146</TotalTime>
  <Words>710</Words>
  <Application>Microsoft Office PowerPoint</Application>
  <PresentationFormat>Geniş ekran</PresentationFormat>
  <Paragraphs>68</Paragraphs>
  <Slides>26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26</vt:i4>
      </vt:variant>
    </vt:vector>
  </HeadingPairs>
  <TitlesOfParts>
    <vt:vector size="32" baseType="lpstr">
      <vt:lpstr>Arial</vt:lpstr>
      <vt:lpstr>Calibri</vt:lpstr>
      <vt:lpstr>Gill Sans MT</vt:lpstr>
      <vt:lpstr>inherit</vt:lpstr>
      <vt:lpstr>Times New Roman</vt:lpstr>
      <vt:lpstr>Galeri</vt:lpstr>
      <vt:lpstr>Engelliler haftası</vt:lpstr>
      <vt:lpstr>ENGELLİ HAKLARI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ömer kaban</dc:creator>
  <cp:lastModifiedBy>ömer kaban</cp:lastModifiedBy>
  <cp:revision>21</cp:revision>
  <dcterms:created xsi:type="dcterms:W3CDTF">2019-04-30T07:48:37Z</dcterms:created>
  <dcterms:modified xsi:type="dcterms:W3CDTF">2019-05-13T07:34:53Z</dcterms:modified>
</cp:coreProperties>
</file>