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98" r:id="rId18"/>
    <p:sldId id="275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305" r:id="rId28"/>
    <p:sldId id="291" r:id="rId29"/>
    <p:sldId id="292" r:id="rId30"/>
    <p:sldId id="29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45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6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73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078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00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7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1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9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3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3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28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69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42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2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018A-CC70-4D47-956E-DD9BB50709CE}" type="datetimeFigureOut">
              <a:rPr lang="tr-TR" smtClean="0"/>
              <a:t>13.5.2019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74630D-A0F8-478E-A3B5-4374930D33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88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049042-4C77-4AC6-8D4F-AB3E6C44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3682"/>
            <a:ext cx="6137429" cy="215727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  ENGEL TÜRLERİ VE ÖZEL EĞİTİM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F983F3-6CE2-40B2-BC9C-C323B1BBF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1662"/>
            <a:ext cx="7948474" cy="3056138"/>
          </a:xfrm>
        </p:spPr>
        <p:txBody>
          <a:bodyPr>
            <a:normAutofit/>
          </a:bodyPr>
          <a:lstStyle/>
          <a:p>
            <a:r>
              <a:rPr lang="tr-TR" dirty="0"/>
              <a:t> İnsan hayatı, doğumdan ölüme kadar geçen sürede farklı evrelerden oluşur, bu ev­reler doğumla başlar; çocukluk, ergenlik, yetişkinlikle devam eder ve yaşlılıkla sonlanır. Her dönemde, birbirinden etkilenen dil, zihinsel, fiziksel, sosyal-duygusal gelişim alan­ları bulunur. Bu gelişim alanlarındaki basamakları gerçekleştiremeyen ya da gerçekleştir­mekte zorlanan bireyler özel eğitime gereksinim duymaktadır.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385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B00B0E63-4B3F-42AA-BD91-AB74C0912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064"/>
            <a:ext cx="6714478" cy="5053614"/>
          </a:xfrm>
        </p:spPr>
        <p:txBody>
          <a:bodyPr/>
          <a:lstStyle/>
          <a:p>
            <a:pPr fontAlgn="base"/>
            <a:endParaRPr lang="tr-TR" b="1" dirty="0"/>
          </a:p>
          <a:p>
            <a:pPr fontAlgn="base"/>
            <a:endParaRPr lang="tr-TR" b="1" dirty="0"/>
          </a:p>
          <a:p>
            <a:pPr fontAlgn="base"/>
            <a:endParaRPr lang="tr-TR" b="1" dirty="0"/>
          </a:p>
          <a:p>
            <a:pPr fontAlgn="base"/>
            <a:r>
              <a:rPr lang="tr-TR" sz="2800" b="1" dirty="0"/>
              <a:t>3)BEDENSEL YETERSİZLİK ve SÜREĞEN HASTALIK, ORTOPEDİK YETERSİZLİK</a:t>
            </a:r>
          </a:p>
          <a:p>
            <a:pPr fontAlgn="base"/>
            <a:r>
              <a:rPr lang="tr-TR" b="1" dirty="0"/>
              <a:t> </a:t>
            </a:r>
            <a:r>
              <a:rPr lang="tr-TR" dirty="0"/>
              <a:t>Bedensel sınırlılıklarından ya da sağlık sorunlarından dolayı okula devamları aksa­yan ya da öğrenebilmeleri için özel hizmete ve özel öğretime ihtiyacı olan bireylerdir.</a:t>
            </a:r>
          </a:p>
        </p:txBody>
      </p:sp>
    </p:spTree>
    <p:extLst>
      <p:ext uri="{BB962C8B-B14F-4D97-AF65-F5344CB8AC3E}">
        <p14:creationId xmlns:p14="http://schemas.microsoft.com/office/powerpoint/2010/main" val="237003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>
            <a:extLst>
              <a:ext uri="{FF2B5EF4-FFF2-40B4-BE49-F238E27FC236}">
                <a16:creationId xmlns:a16="http://schemas.microsoft.com/office/drawing/2014/main" id="{5C1E3496-8390-4B3F-A27B-53081E2E5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252538"/>
            <a:ext cx="6306105" cy="4005262"/>
          </a:xfrm>
        </p:spPr>
        <p:txBody>
          <a:bodyPr/>
          <a:lstStyle/>
          <a:p>
            <a:pPr fontAlgn="base"/>
            <a:r>
              <a:rPr lang="tr-TR" sz="3200" b="1" dirty="0"/>
              <a:t>Nasıl Fark Edilir?</a:t>
            </a:r>
            <a:endParaRPr lang="tr-TR" sz="3200" dirty="0"/>
          </a:p>
          <a:p>
            <a:pPr lvl="0" fontAlgn="base"/>
            <a:r>
              <a:rPr lang="tr-TR" dirty="0"/>
              <a:t>*Bağımsız hareket edebilme becerileri sınırlı olabilir.</a:t>
            </a:r>
          </a:p>
          <a:p>
            <a:pPr lvl="0" fontAlgn="base"/>
            <a:r>
              <a:rPr lang="tr-TR" dirty="0"/>
              <a:t>*Hareketten çekinir, pasif kalmayı tercih edebilirler.</a:t>
            </a:r>
          </a:p>
          <a:p>
            <a:pPr lvl="0" fontAlgn="base"/>
            <a:r>
              <a:rPr lang="tr-TR" dirty="0"/>
              <a:t>*Sıklıkla yorgunluktan şikayet edebilirler.</a:t>
            </a:r>
          </a:p>
          <a:p>
            <a:pPr lvl="0" fontAlgn="base"/>
            <a:r>
              <a:rPr lang="tr-TR" dirty="0"/>
              <a:t>*Denge bozuklukları görülebilir.</a:t>
            </a:r>
          </a:p>
          <a:p>
            <a:pPr lvl="0" fontAlgn="base"/>
            <a:r>
              <a:rPr lang="tr-TR" dirty="0"/>
              <a:t>*Yürüme tarzlarında farklılıklar olabilir.</a:t>
            </a:r>
          </a:p>
          <a:p>
            <a:r>
              <a:rPr lang="tr-TR" dirty="0"/>
              <a:t>*Kol, bacak ve eklem ağrılarından şikayet edebilirler</a:t>
            </a:r>
          </a:p>
        </p:txBody>
      </p:sp>
    </p:spTree>
    <p:extLst>
      <p:ext uri="{BB962C8B-B14F-4D97-AF65-F5344CB8AC3E}">
        <p14:creationId xmlns:p14="http://schemas.microsoft.com/office/powerpoint/2010/main" val="109102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FE45A3-3D3C-47A7-9D9C-57418BB01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3"/>
            <a:ext cx="9317854" cy="485419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b="1" dirty="0"/>
              <a:t>Bedensel Yetersizliği olan çocuğa sahip Anne ve Babalara Öneriler:</a:t>
            </a:r>
            <a:endParaRPr lang="tr-TR" dirty="0"/>
          </a:p>
          <a:p>
            <a:pPr lvl="0" fontAlgn="base"/>
            <a:r>
              <a:rPr lang="tr-TR" dirty="0"/>
              <a:t>Doğru tanının zamanında konulması önemlidir.</a:t>
            </a:r>
          </a:p>
          <a:p>
            <a:pPr lvl="0" fontAlgn="base"/>
            <a:r>
              <a:rPr lang="tr-TR" dirty="0"/>
              <a:t>Fizyoterapistle yapılan çalışmalarla yetinilmeyip programlı bir şekilde egzersizlerin evde de tekrarlanması gerekmektedir.</a:t>
            </a:r>
          </a:p>
          <a:p>
            <a:pPr lvl="0" fontAlgn="base"/>
            <a:r>
              <a:rPr lang="tr-TR" dirty="0"/>
              <a:t>Çocuğun yetersizliğini ve özelliğini bilmek, onun zorlanabileceği durumlarda yar­dımcı olmak açısından önemlidir.</a:t>
            </a:r>
          </a:p>
          <a:p>
            <a:pPr lvl="0" fontAlgn="base"/>
            <a:r>
              <a:rPr lang="tr-TR" dirty="0"/>
              <a:t>Çocuğun yardımla yapabileceği beceriler desteklenmelidir.</a:t>
            </a:r>
          </a:p>
          <a:p>
            <a:pPr lvl="0" fontAlgn="base"/>
            <a:r>
              <a:rPr lang="tr-TR" dirty="0"/>
              <a:t>Okula devam etmesi sağlanmalıdır.</a:t>
            </a:r>
          </a:p>
          <a:p>
            <a:pPr lvl="0" fontAlgn="base"/>
            <a:r>
              <a:rPr lang="tr-TR" dirty="0"/>
              <a:t>Sosyal çevrede ve ev hayatında en az bağımlı şekilde yaşaması sağlanmalıdır.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86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13C98A7C-B8BF-48E9-87C0-2EAF2C438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69950"/>
            <a:ext cx="8383480" cy="4387850"/>
          </a:xfrm>
        </p:spPr>
        <p:txBody>
          <a:bodyPr/>
          <a:lstStyle/>
          <a:p>
            <a:pPr algn="just" fontAlgn="base"/>
            <a:r>
              <a:rPr lang="tr-TR" sz="4400" b="1" dirty="0"/>
              <a:t>4)DİL ve KONUŞMA GÜÇLÜĞÜ</a:t>
            </a:r>
          </a:p>
          <a:p>
            <a:pPr algn="just" fontAlgn="base"/>
            <a:r>
              <a:rPr lang="tr-TR" dirty="0"/>
              <a:t> </a:t>
            </a:r>
            <a:r>
              <a:rPr lang="tr-TR" sz="2400" dirty="0"/>
              <a:t>Dil ve Konuşma Güçlüğü Olan Çocuklar;</a:t>
            </a:r>
          </a:p>
          <a:p>
            <a:pPr algn="just" fontAlgn="base"/>
            <a:r>
              <a:rPr lang="tr-TR" sz="2400" dirty="0"/>
              <a:t> Konuşmanın akışında, ritminde, tizliğinde, vurgularında, ses birimlerinin çıkarılışında, artikülâsyonunda, anlamında bozuk­luğu bulunan bireydir.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28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A23D8D-FEAA-4EFF-B1DF-CB9A6CBDE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8980503" cy="5093887"/>
          </a:xfrm>
        </p:spPr>
        <p:txBody>
          <a:bodyPr/>
          <a:lstStyle/>
          <a:p>
            <a:pPr marL="0" indent="0" fontAlgn="base">
              <a:buNone/>
            </a:pPr>
            <a:r>
              <a:rPr lang="tr-TR" b="1" dirty="0"/>
              <a:t>Nasıl Fark Edilir?</a:t>
            </a:r>
            <a:endParaRPr lang="tr-TR" dirty="0"/>
          </a:p>
          <a:p>
            <a:pPr lvl="0" fontAlgn="base"/>
            <a:r>
              <a:rPr lang="tr-TR" dirty="0"/>
              <a:t>Sesleri atlarlar ya da düşürürler. Örneğin; “kapı” yerine “apı”.</a:t>
            </a:r>
          </a:p>
          <a:p>
            <a:r>
              <a:rPr lang="tr-TR" dirty="0"/>
              <a:t>Kelime içindeki bir sesi farklı bir ses ekleyerek ya da çıkartarak söyleyebilirler. Örneğin; “araba” yerine “ayaba”.</a:t>
            </a:r>
          </a:p>
          <a:p>
            <a:r>
              <a:rPr lang="tr-TR" dirty="0"/>
              <a:t>İsteklerini ve duygularını nesnelere vurarak, çarparak gösterebilirler.</a:t>
            </a:r>
          </a:p>
          <a:p>
            <a:r>
              <a:rPr lang="tr-TR" dirty="0"/>
              <a:t>İsteklerini anlatmak yerine jest, mimik ya da başka türlü işaretleri kullanabilirler.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754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74A6F5-9AEC-483A-BED3-5797A2FC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660"/>
            <a:ext cx="10515600" cy="564430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b="1" dirty="0"/>
              <a:t>                 Anne-Babaya Öneriler:</a:t>
            </a:r>
            <a:endParaRPr lang="tr-TR" dirty="0"/>
          </a:p>
          <a:p>
            <a:pPr lvl="0" fontAlgn="base"/>
            <a:r>
              <a:rPr lang="tr-TR" dirty="0"/>
              <a:t>Çocuk sabır ve ilgi ile dinlenilmelidir.</a:t>
            </a:r>
          </a:p>
          <a:p>
            <a:pPr lvl="0" fontAlgn="base"/>
            <a:r>
              <a:rPr lang="tr-TR" dirty="0"/>
              <a:t>İyi bir model olmak için açık, yavaş, anlaşılabilir konuşulmalıdır.</a:t>
            </a:r>
          </a:p>
          <a:p>
            <a:pPr lvl="0" fontAlgn="base"/>
            <a:r>
              <a:rPr lang="tr-TR" dirty="0"/>
              <a:t>Oyun oynayarak konuşmaya uygun ortamlar yaratılmalıdır.(Burada oyun terapisinden bahsedebiliriz)</a:t>
            </a:r>
          </a:p>
          <a:p>
            <a:pPr lvl="0" fontAlgn="base"/>
            <a:r>
              <a:rPr lang="tr-TR" dirty="0"/>
              <a:t>Küçük yaşlardan itibaren resimli kitaplarla çocuk konuşturulmaya teşvik edilme­lidir.</a:t>
            </a:r>
          </a:p>
          <a:p>
            <a:pPr lvl="0" fontAlgn="base"/>
            <a:r>
              <a:rPr lang="tr-TR" dirty="0"/>
              <a:t>Anlatırken konuşması kesilmemeli, hatası düzeltilmemeli ve hevesi kırılmamalıdır.</a:t>
            </a:r>
          </a:p>
          <a:p>
            <a:pPr lvl="0" fontAlgn="base"/>
            <a:r>
              <a:rPr lang="tr-TR" dirty="0"/>
              <a:t>Çocuk konuşması hakkında eleştirilmemelidir.</a:t>
            </a:r>
          </a:p>
          <a:p>
            <a:pPr lvl="0" fontAlgn="base"/>
            <a:r>
              <a:rPr lang="tr-TR" dirty="0"/>
              <a:t>Küçük yaştaki çocuklara mümkün olduğunca televizyon izletilmemelidir. İfade edici dilinde gelişmesi için.</a:t>
            </a:r>
          </a:p>
          <a:p>
            <a:pPr lvl="0" fontAlgn="base"/>
            <a:r>
              <a:rPr lang="tr-TR" dirty="0"/>
              <a:t>Konuşurken onun yerine cümle tamamlanmamalı ya da konuşması kesilmemelidir.</a:t>
            </a:r>
          </a:p>
          <a:p>
            <a:pPr fontAlgn="base"/>
            <a:r>
              <a:rPr lang="tr-TR" dirty="0"/>
              <a:t>Çocuğun duyabileceği ortamlarda konuşma bozukluğu hakkında bir başkası ile konuşulmamalıdır.</a:t>
            </a:r>
          </a:p>
          <a:p>
            <a:pPr lvl="0" fontAlgn="base"/>
            <a:r>
              <a:rPr lang="tr-TR" dirty="0"/>
              <a:t>Konuşmasına ilişkin yaşanılan kaygı çocuğa yansıtılmamalıdır.</a:t>
            </a:r>
          </a:p>
          <a:p>
            <a:pPr marL="0" lvl="0" indent="0" fontAlgn="base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165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408C4-0F96-4E54-85F6-FCDE424D2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287"/>
            <a:ext cx="7335915" cy="2139519"/>
          </a:xfrm>
        </p:spPr>
        <p:txBody>
          <a:bodyPr>
            <a:normAutofit/>
          </a:bodyPr>
          <a:lstStyle/>
          <a:p>
            <a:r>
              <a:rPr lang="tr-TR" b="1" dirty="0"/>
              <a:t>5)İŞİTME YETERSİZLİĞİ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19696B1-BDD1-4875-A1EA-9B3BE4390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6959"/>
            <a:ext cx="7415814" cy="3730841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pPr algn="just"/>
            <a:r>
              <a:rPr lang="tr-TR" sz="3200" dirty="0"/>
              <a:t>  İşitme duyarlılığının kısmen ya da tamamen yetersizliğinden dolayı konuşmayı edinmede, dili kullanmada ve iletişimde güç­lük nedeniyle bireyin eğitim performansının ve sosyal uyumunun olumsuz yönde etkilenmesi durumudur.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4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7D2F08-7666-4923-902B-23E800ED7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9518" y="186430"/>
            <a:ext cx="5246703" cy="1571349"/>
          </a:xfrm>
        </p:spPr>
        <p:txBody>
          <a:bodyPr>
            <a:normAutofit fontScale="90000"/>
          </a:bodyPr>
          <a:lstStyle/>
          <a:p>
            <a:r>
              <a:rPr lang="tr-TR" dirty="0"/>
              <a:t>İşitme Yetersizliği Nasıl Fark Edilir?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956FF0-3789-4CCF-A577-98E512932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1561"/>
            <a:ext cx="7433569" cy="3817398"/>
          </a:xfrm>
        </p:spPr>
        <p:txBody>
          <a:bodyPr/>
          <a:lstStyle/>
          <a:p>
            <a:pPr algn="just"/>
            <a:r>
              <a:rPr lang="tr-TR" dirty="0"/>
              <a:t>-Motorlu taşıtların gürültüsüne ilgisiz kalabilirler.</a:t>
            </a:r>
          </a:p>
          <a:p>
            <a:pPr algn="just"/>
            <a:r>
              <a:rPr lang="tr-TR" dirty="0"/>
              <a:t>-Arkasından çağrıldığı zaman ismine tepki vermeyebilir.</a:t>
            </a:r>
          </a:p>
          <a:p>
            <a:pPr algn="just"/>
            <a:r>
              <a:rPr lang="tr-TR" dirty="0"/>
              <a:t>-Dil gelişiminde gerilik olabilir.</a:t>
            </a:r>
          </a:p>
          <a:p>
            <a:pPr algn="just"/>
            <a:r>
              <a:rPr lang="tr-TR" dirty="0"/>
              <a:t>-Televizyon ve radyo gibi müzik araçlarını dinlemeye karşı ilgisiz kalabilirler.</a:t>
            </a:r>
          </a:p>
          <a:p>
            <a:pPr algn="just"/>
            <a:r>
              <a:rPr lang="tr-TR" dirty="0"/>
              <a:t>-Konuşma sırasında bazı sözcüklerin tekrarlanmasını isteyebilirler.</a:t>
            </a:r>
          </a:p>
          <a:p>
            <a:pPr algn="just"/>
            <a:r>
              <a:rPr lang="tr-TR" dirty="0"/>
              <a:t>-İsteklerini anlatabilmek için gereğinden fazla jest ve mimik kullanabilirler.</a:t>
            </a:r>
          </a:p>
        </p:txBody>
      </p:sp>
    </p:spTree>
    <p:extLst>
      <p:ext uri="{BB962C8B-B14F-4D97-AF65-F5344CB8AC3E}">
        <p14:creationId xmlns:p14="http://schemas.microsoft.com/office/powerpoint/2010/main" val="160885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7D00D55B-AA3F-4187-B132-0512703E5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9922"/>
            <a:ext cx="6590190" cy="3437878"/>
          </a:xfrm>
        </p:spPr>
        <p:txBody>
          <a:bodyPr>
            <a:noAutofit/>
          </a:bodyPr>
          <a:lstStyle/>
          <a:p>
            <a:pPr lvl="0" fontAlgn="base"/>
            <a:r>
              <a:rPr lang="tr-TR" sz="2800" dirty="0"/>
              <a:t>*Sürekli gerginlik ve sinirlilik halinde olabilirler.</a:t>
            </a:r>
          </a:p>
          <a:p>
            <a:r>
              <a:rPr lang="tr-TR" sz="2800" dirty="0"/>
              <a:t>*Çok gürültülü ortamlarda konuşmaları ayırt edemeyebilirler.</a:t>
            </a:r>
          </a:p>
        </p:txBody>
      </p:sp>
    </p:spTree>
    <p:extLst>
      <p:ext uri="{BB962C8B-B14F-4D97-AF65-F5344CB8AC3E}">
        <p14:creationId xmlns:p14="http://schemas.microsoft.com/office/powerpoint/2010/main" val="3407641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1C6C2E-A6D1-4053-9B84-4D53CD98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6)GÖRME YETERSİZLİĞİ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5D758B-DC6B-47C7-9098-9B965EFC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5017"/>
            <a:ext cx="7667676" cy="4736345"/>
          </a:xfrm>
        </p:spPr>
        <p:txBody>
          <a:bodyPr/>
          <a:lstStyle/>
          <a:p>
            <a:pPr fontAlgn="base"/>
            <a:r>
              <a:rPr lang="tr-TR" sz="3200" dirty="0"/>
              <a:t>Görme gücünün kısmen ya da tamamen yetersizliğinden do­layı bireyin eğitim performansının ve sosyal uyumunun olum­suz yönde etkilenmesi durumudur.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38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CB055D-A167-45F6-BF26-7337EC17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87767"/>
            <a:ext cx="10439400" cy="1091952"/>
          </a:xfrm>
        </p:spPr>
        <p:txBody>
          <a:bodyPr>
            <a:normAutofit fontScale="90000"/>
          </a:bodyPr>
          <a:lstStyle/>
          <a:p>
            <a:r>
              <a:rPr lang="tr-TR" dirty="0"/>
              <a:t>Özel gereksinimli bireyler, genellikle şu gruplarda toplanmaktadır: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02C4D6-0FFA-43DB-8EC7-74CD45FEB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719"/>
            <a:ext cx="10515600" cy="419724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tr-TR" dirty="0"/>
          </a:p>
          <a:p>
            <a:pPr lvl="0" fontAlgn="base"/>
            <a:r>
              <a:rPr lang="tr-TR" dirty="0"/>
              <a:t>Zihinsel Yetersizlik</a:t>
            </a:r>
          </a:p>
          <a:p>
            <a:pPr lvl="0" fontAlgn="base"/>
            <a:r>
              <a:rPr lang="tr-TR" dirty="0"/>
              <a:t>Özel Öğrenme Güçlüğü</a:t>
            </a:r>
          </a:p>
          <a:p>
            <a:pPr lvl="0" fontAlgn="base"/>
            <a:r>
              <a:rPr lang="tr-TR" dirty="0"/>
              <a:t>Bedensel Yetersizlik, Süreğen Hastalık ve Ortopedik Yetersizlik</a:t>
            </a:r>
          </a:p>
          <a:p>
            <a:pPr lvl="0" fontAlgn="base"/>
            <a:r>
              <a:rPr lang="tr-TR" dirty="0"/>
              <a:t>Dil ve Konuşma Güçlüğü</a:t>
            </a:r>
          </a:p>
          <a:p>
            <a:pPr lvl="0" fontAlgn="base"/>
            <a:r>
              <a:rPr lang="tr-TR" dirty="0"/>
              <a:t>İşitme Yetersizliği</a:t>
            </a:r>
          </a:p>
          <a:p>
            <a:pPr lvl="0" fontAlgn="base"/>
            <a:r>
              <a:rPr lang="tr-TR" dirty="0"/>
              <a:t>Görme Yetersizliği</a:t>
            </a:r>
          </a:p>
          <a:p>
            <a:pPr lvl="0" fontAlgn="base"/>
            <a:r>
              <a:rPr lang="tr-TR" dirty="0"/>
              <a:t>Dikkat Eksikliği ve Hiperaktivite Bozukluğu (DEHB)</a:t>
            </a:r>
          </a:p>
          <a:p>
            <a:pPr lvl="0" fontAlgn="base"/>
            <a:r>
              <a:rPr lang="tr-TR" dirty="0"/>
              <a:t>Yaygın Gelişimsel Bozukluk</a:t>
            </a:r>
          </a:p>
          <a:p>
            <a:pPr marL="0" lvl="0" indent="0" fontAlgn="base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872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55F5A9-0DF7-4DC9-801F-6E257B8C4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79899"/>
            <a:ext cx="6208450" cy="1890944"/>
          </a:xfrm>
        </p:spPr>
        <p:txBody>
          <a:bodyPr>
            <a:normAutofit/>
          </a:bodyPr>
          <a:lstStyle/>
          <a:p>
            <a:r>
              <a:rPr lang="tr-TR" b="1" dirty="0"/>
              <a:t>Nasıl Fark Edilir?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00B67DA-DCD6-4B09-A89C-9A557D258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1216241"/>
            <a:ext cx="6590190" cy="4041559"/>
          </a:xfrm>
        </p:spPr>
        <p:txBody>
          <a:bodyPr>
            <a:normAutofit/>
          </a:bodyPr>
          <a:lstStyle/>
          <a:p>
            <a:pPr lvl="0" fontAlgn="base"/>
            <a:r>
              <a:rPr lang="tr-TR" dirty="0"/>
              <a:t>-Gözlerini ovalayabilir, nesneleri bulanık görebilir.</a:t>
            </a:r>
          </a:p>
          <a:p>
            <a:pPr lvl="0" fontAlgn="base"/>
            <a:r>
              <a:rPr lang="tr-TR" dirty="0"/>
              <a:t>-Işığa karşı normalden fazla duyarlı olabilir.</a:t>
            </a:r>
          </a:p>
          <a:p>
            <a:pPr lvl="0" fontAlgn="base"/>
            <a:r>
              <a:rPr lang="tr-TR" dirty="0"/>
              <a:t>-Şaşılık olabilir.</a:t>
            </a:r>
          </a:p>
          <a:p>
            <a:pPr lvl="0" fontAlgn="base"/>
            <a:r>
              <a:rPr lang="tr-TR" dirty="0"/>
              <a:t>-Göze yakın iş yaparken baş ağrısı, baş dönmesi, bulanık ve çift görmeden yakına­bilir.</a:t>
            </a:r>
          </a:p>
          <a:p>
            <a:pPr lvl="0" fontAlgn="base"/>
            <a:r>
              <a:rPr lang="tr-TR" dirty="0"/>
              <a:t>-Sık sık tökezleyebilir, yürürken ufak engelleri göremeyebilir.</a:t>
            </a:r>
          </a:p>
          <a:p>
            <a:pPr lvl="0" fontAlgn="base"/>
            <a:r>
              <a:rPr lang="tr-TR" dirty="0"/>
              <a:t>-Kitap veya küçük oyuncakları göze yakın tutabilir.</a:t>
            </a:r>
          </a:p>
          <a:p>
            <a:pPr lvl="0" fontAlgn="base"/>
            <a:r>
              <a:rPr lang="tr-TR" dirty="0"/>
              <a:t>-Renkleri seçemeyebilir.</a:t>
            </a:r>
          </a:p>
        </p:txBody>
      </p:sp>
    </p:spTree>
    <p:extLst>
      <p:ext uri="{BB962C8B-B14F-4D97-AF65-F5344CB8AC3E}">
        <p14:creationId xmlns:p14="http://schemas.microsoft.com/office/powerpoint/2010/main" val="3487386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D067F359-4F61-42B3-A372-220CAA7D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45724"/>
            <a:ext cx="7548979" cy="5903651"/>
          </a:xfrm>
        </p:spPr>
        <p:txBody>
          <a:bodyPr>
            <a:normAutofit/>
          </a:bodyPr>
          <a:lstStyle/>
          <a:p>
            <a:pPr fontAlgn="base"/>
            <a:r>
              <a:rPr lang="tr-TR" sz="3600" b="1" dirty="0"/>
              <a:t>Anne-Babaya Öneriler:</a:t>
            </a:r>
            <a:endParaRPr lang="tr-TR" sz="3600" dirty="0"/>
          </a:p>
          <a:p>
            <a:pPr lvl="0" algn="l" fontAlgn="base"/>
            <a:r>
              <a:rPr lang="tr-TR" sz="2400" dirty="0"/>
              <a:t>-Doğduğu andan itibaren çocuğun görsel duyusu kontrol edilip, herhangi bir prob­lem var ise tedavi yöntemleri araştırılmalıdır.</a:t>
            </a:r>
          </a:p>
          <a:p>
            <a:pPr lvl="0" algn="l" fontAlgn="base"/>
            <a:r>
              <a:rPr lang="tr-TR" sz="2400" dirty="0"/>
              <a:t>-Özellikle kullandıkları materyalleri, oyuncakları gözlerine yakın tutuyorlarsa dik­kat edilmelidir.</a:t>
            </a:r>
          </a:p>
          <a:p>
            <a:pPr lvl="0" algn="l" fontAlgn="base"/>
            <a:r>
              <a:rPr lang="tr-TR" sz="2400" dirty="0"/>
              <a:t>-Becerileri bağımsız olarak yapmasına imkan verilmelidir. Çocuğun çarpacağı ya da takılacağı eşyalar ortadan kaldırılmalıdır.</a:t>
            </a:r>
          </a:p>
          <a:p>
            <a:pPr lvl="0" algn="l" fontAlgn="base"/>
            <a:r>
              <a:rPr lang="tr-TR" sz="2400" dirty="0"/>
              <a:t>-Eşyaların yerleri değiştirildiğinde çocuğa söylenmelidir.</a:t>
            </a:r>
          </a:p>
          <a:p>
            <a:pPr algn="l"/>
            <a:r>
              <a:rPr lang="tr-TR" sz="2400" dirty="0"/>
              <a:t>-Büyük puntolu ve resimli kitaplardan faydalanılmalıdır.</a:t>
            </a:r>
          </a:p>
          <a:p>
            <a:pPr lvl="0" algn="just" fontAlgn="base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586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494A1B-CFF0-4879-9424-62F35A1F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7)DİKKAT EKSİKLİĞİ ve HİPERAKTİVİTE (DEHB) BOZUKLUĞU: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80C1CE-4E7C-40C1-9258-1640DB81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870"/>
            <a:ext cx="7924060" cy="4351338"/>
          </a:xfrm>
        </p:spPr>
        <p:txBody>
          <a:bodyPr/>
          <a:lstStyle/>
          <a:p>
            <a:r>
              <a:rPr lang="tr-TR" dirty="0"/>
              <a:t> </a:t>
            </a:r>
            <a:r>
              <a:rPr lang="tr-TR" sz="3600" dirty="0"/>
              <a:t>Dikkat eksikliği, aşırı hareketlilik, ataklık ve dürtüsellik özellikle­rinin belirgin olduğu, etkinlik ve görevleri sürdürme ve tamamlama­da güçlük çekilen ve bu özellikler nedeni ile belirgin sorunlar yaşanan gelişimsel bir bozukluktur.</a:t>
            </a:r>
          </a:p>
        </p:txBody>
      </p:sp>
    </p:spTree>
    <p:extLst>
      <p:ext uri="{BB962C8B-B14F-4D97-AF65-F5344CB8AC3E}">
        <p14:creationId xmlns:p14="http://schemas.microsoft.com/office/powerpoint/2010/main" val="1262455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B4A3B1-2A25-4A2D-927B-67AB279DB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97653"/>
            <a:ext cx="7486835" cy="2121762"/>
          </a:xfrm>
        </p:spPr>
        <p:txBody>
          <a:bodyPr>
            <a:normAutofit/>
          </a:bodyPr>
          <a:lstStyle/>
          <a:p>
            <a:r>
              <a:rPr lang="tr-TR" b="1" dirty="0"/>
              <a:t>DEHB Nasıl Fark Edilir?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922C5A8-0424-4BCB-A844-A07CB718E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1449"/>
            <a:ext cx="9144000" cy="3766351"/>
          </a:xfrm>
        </p:spPr>
        <p:txBody>
          <a:bodyPr>
            <a:noAutofit/>
          </a:bodyPr>
          <a:lstStyle/>
          <a:p>
            <a:pPr lvl="0" algn="l" fontAlgn="base"/>
            <a:r>
              <a:rPr lang="tr-TR" sz="2400" dirty="0"/>
              <a:t>-Aşırı hareketli olabilirler.</a:t>
            </a:r>
          </a:p>
          <a:p>
            <a:pPr lvl="0" algn="l" fontAlgn="base"/>
            <a:r>
              <a:rPr lang="tr-TR" sz="2400" dirty="0"/>
              <a:t>-Belli bir süre oturmaları istendiğinde bile vücutları kıpır kıpır olabilir.</a:t>
            </a:r>
          </a:p>
          <a:p>
            <a:pPr lvl="0" algn="l" fontAlgn="base"/>
            <a:r>
              <a:rPr lang="tr-TR" sz="2400" dirty="0"/>
              <a:t>-Bir işin başında oturma süreleri çok kısa olabilir.</a:t>
            </a:r>
          </a:p>
          <a:p>
            <a:pPr lvl="0" algn="l" fontAlgn="base"/>
            <a:r>
              <a:rPr lang="tr-TR" sz="2400" dirty="0"/>
              <a:t>-Dikkatleri dağınık olabilir. Başladıkları işi sonlandırmada zorlanabilirler.</a:t>
            </a:r>
          </a:p>
          <a:p>
            <a:pPr lvl="0" algn="l" fontAlgn="base"/>
            <a:r>
              <a:rPr lang="tr-TR" sz="2400" dirty="0"/>
              <a:t>-Dikkatlerini toplamakta güçlük çekebilirler.</a:t>
            </a:r>
          </a:p>
          <a:p>
            <a:pPr algn="l"/>
            <a:r>
              <a:rPr lang="tr-TR" sz="2400" dirty="0"/>
              <a:t>-Bir aktiviteye uzun süre katılma, anlatılanları dinleme ve becerileri genellemede yetersiz kalabilirler.</a:t>
            </a:r>
          </a:p>
        </p:txBody>
      </p:sp>
    </p:spTree>
    <p:extLst>
      <p:ext uri="{BB962C8B-B14F-4D97-AF65-F5344CB8AC3E}">
        <p14:creationId xmlns:p14="http://schemas.microsoft.com/office/powerpoint/2010/main" val="3422631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07B18CD-4C3D-4E9D-A020-6FC7A8B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6948"/>
            <a:ext cx="6892031" cy="4600852"/>
          </a:xfrm>
        </p:spPr>
        <p:txBody>
          <a:bodyPr>
            <a:normAutofit/>
          </a:bodyPr>
          <a:lstStyle/>
          <a:p>
            <a:pPr lvl="0" fontAlgn="base"/>
            <a:endParaRPr lang="tr-TR" dirty="0"/>
          </a:p>
          <a:p>
            <a:pPr lvl="0" fontAlgn="base"/>
            <a:endParaRPr lang="tr-TR" dirty="0"/>
          </a:p>
          <a:p>
            <a:pPr lvl="0" fontAlgn="base"/>
            <a:endParaRPr lang="tr-TR" dirty="0"/>
          </a:p>
          <a:p>
            <a:pPr lvl="0" algn="just" fontAlgn="base"/>
            <a:r>
              <a:rPr lang="tr-TR" sz="2800" dirty="0"/>
              <a:t>-Sabırsız davranışlarda bulunabilirler.</a:t>
            </a:r>
          </a:p>
          <a:p>
            <a:pPr lvl="0" algn="just" fontAlgn="base"/>
            <a:r>
              <a:rPr lang="tr-TR" sz="2800" dirty="0"/>
              <a:t>-Sorulan soru tamamlanmadan cevap verme eğilimindedirler.</a:t>
            </a:r>
          </a:p>
          <a:p>
            <a:pPr lvl="0" algn="just" fontAlgn="base"/>
            <a:r>
              <a:rPr lang="tr-TR" sz="2800" dirty="0"/>
              <a:t>-Test ve sınavlarda ilk soruları doğru cevaplarken genelde 5-6 soru sonrasında hatalı cevap sayısı artar.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434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6D8C59A-25B8-4CD7-BF60-20039FA0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918" y="266330"/>
            <a:ext cx="6930501" cy="5433133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tr-TR" sz="3800" b="1" dirty="0"/>
              <a:t>DEHB Görülen Çocuklarda Anne-Babaya Öneriler:</a:t>
            </a:r>
          </a:p>
          <a:p>
            <a:pPr algn="just" fontAlgn="base"/>
            <a:r>
              <a:rPr lang="tr-TR" sz="2400" dirty="0"/>
              <a:t>-Yoğun enerjisini harcayacak koşma, zıplama gibi etkinliklere yöneltilmelidir.</a:t>
            </a:r>
          </a:p>
          <a:p>
            <a:pPr lvl="0" algn="just" fontAlgn="base"/>
            <a:r>
              <a:rPr lang="tr-TR" sz="2400" dirty="0"/>
              <a:t>-Kısa, net, açık ifadeler kullanılmalıdır.</a:t>
            </a:r>
          </a:p>
          <a:p>
            <a:pPr lvl="0" algn="just" fontAlgn="base"/>
            <a:r>
              <a:rPr lang="tr-TR" sz="2400" dirty="0"/>
              <a:t>-Eğitimcileri ile işbirliği içinde çalışılmalıdır.</a:t>
            </a:r>
          </a:p>
          <a:p>
            <a:pPr lvl="0" algn="just" fontAlgn="base"/>
            <a:r>
              <a:rPr lang="tr-TR" sz="2400" dirty="0"/>
              <a:t>-Kurallar evde çocuk ile birlikte belirlenmelidir.</a:t>
            </a:r>
          </a:p>
          <a:p>
            <a:pPr lvl="0" algn="just" fontAlgn="base"/>
            <a:r>
              <a:rPr lang="tr-TR" sz="2400" dirty="0"/>
              <a:t>-Belirlenen kurallar her zaman ve her yerde uygulanmalıdır.</a:t>
            </a:r>
          </a:p>
          <a:p>
            <a:pPr lvl="0" algn="just" fontAlgn="base"/>
            <a:r>
              <a:rPr lang="tr-TR" sz="2400" dirty="0"/>
              <a:t>-Dikkat süresini uzatacak bul-yap, eşleme gibi etkinlikler yaptırılmalıdır.</a:t>
            </a:r>
          </a:p>
          <a:p>
            <a:pPr lvl="0" algn="just" fontAlgn="base"/>
            <a:r>
              <a:rPr lang="tr-TR" sz="2400" dirty="0"/>
              <a:t>-Düzenli olarak çocuk sevdiği ortamlara götürülüp, hoş vakit geçirmesi sağlanma­lıdır.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9827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1C72F5-C18B-4F71-9F86-2D47C2A2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8)YAYGIN GELİŞİMSEL BOZUKLUK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15793C-8EA1-49F2-8731-4EEF99D4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3391"/>
            <a:ext cx="8191458" cy="4327972"/>
          </a:xfrm>
        </p:spPr>
        <p:txBody>
          <a:bodyPr/>
          <a:lstStyle/>
          <a:p>
            <a:r>
              <a:rPr lang="tr-TR" b="1" dirty="0"/>
              <a:t>OTİZM:</a:t>
            </a:r>
          </a:p>
          <a:p>
            <a:pPr marL="0" indent="0">
              <a:buNone/>
            </a:pPr>
            <a:r>
              <a:rPr lang="tr-TR" sz="2800" dirty="0"/>
              <a:t>-Sosyal etkileşim, sözel ve sözel olmayan iletişim, ilgi ve etkinliklerdeki sınırlılığı er­ken çocukluk döneminde ortaya çıkan ve bu özellikleri nedeniyle özel eğitim hizmetle­rine ihtiyacı olan bireylerdir.</a:t>
            </a:r>
          </a:p>
          <a:p>
            <a:pPr marL="0" indent="0">
              <a:buNone/>
            </a:pPr>
            <a:r>
              <a:rPr lang="tr-TR" sz="2800" dirty="0"/>
              <a:t>-APA’nın 2000 yılında yayımlamış olduğu kılavuza göre, otizm kapsamında beş ayrı kategori yer almaktadır.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33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200803-C805-45F0-BDD8-8DF8DDF3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643" y="651385"/>
            <a:ext cx="8596668" cy="3880773"/>
          </a:xfrm>
        </p:spPr>
        <p:txBody>
          <a:bodyPr>
            <a:normAutofit/>
          </a:bodyPr>
          <a:lstStyle/>
          <a:p>
            <a:r>
              <a:rPr lang="tr-TR" sz="4000" dirty="0"/>
              <a:t>Otizm</a:t>
            </a:r>
          </a:p>
          <a:p>
            <a:r>
              <a:rPr lang="tr-TR" sz="4000" dirty="0"/>
              <a:t>Asperger Sendromu</a:t>
            </a:r>
          </a:p>
          <a:p>
            <a:r>
              <a:rPr lang="tr-TR" sz="4000" dirty="0"/>
              <a:t>Çocukluk Dezintegratif Bozukluğu</a:t>
            </a:r>
          </a:p>
          <a:p>
            <a:r>
              <a:rPr lang="tr-TR" sz="4000" dirty="0"/>
              <a:t>Rett Sendromu</a:t>
            </a:r>
          </a:p>
          <a:p>
            <a:r>
              <a:rPr lang="tr-TR" sz="4000" dirty="0"/>
              <a:t>Atipik Otizm</a:t>
            </a:r>
          </a:p>
        </p:txBody>
      </p:sp>
    </p:spTree>
    <p:extLst>
      <p:ext uri="{BB962C8B-B14F-4D97-AF65-F5344CB8AC3E}">
        <p14:creationId xmlns:p14="http://schemas.microsoft.com/office/powerpoint/2010/main" val="2985830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127057-C136-47D6-91E3-B8334FB5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" y="417250"/>
            <a:ext cx="9099612" cy="612559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tr-TR" b="1" dirty="0"/>
              <a:t> </a:t>
            </a:r>
            <a:r>
              <a:rPr lang="tr-TR" sz="3200" b="1" dirty="0"/>
              <a:t>Yaygın Gelişimsel bozukluk Nasıl Fark Edilirler?</a:t>
            </a:r>
            <a:endParaRPr lang="tr-TR" sz="3200" dirty="0"/>
          </a:p>
          <a:p>
            <a:pPr lvl="0" fontAlgn="base"/>
            <a:r>
              <a:rPr lang="tr-TR" sz="2400" dirty="0"/>
              <a:t>Görsel uyarılara karşı tepkisiz kalıp ışıktan rahatsız olabilirler, karanlıkta daha rahat edebilir, parlak ve dönen cisimlere çok uzun süre bakabilirler.</a:t>
            </a:r>
          </a:p>
          <a:p>
            <a:pPr lvl="0" fontAlgn="base"/>
            <a:r>
              <a:rPr lang="tr-TR" sz="2400" dirty="0"/>
              <a:t>Acıyı, sıcağı, soğuğu fark edemeyebilir ya da aşırı duyarlı olabilirler.</a:t>
            </a:r>
          </a:p>
          <a:p>
            <a:pPr lvl="0" fontAlgn="base"/>
            <a:r>
              <a:rPr lang="tr-TR" sz="2400" dirty="0"/>
              <a:t>Dokunulmayı reddederler.</a:t>
            </a:r>
          </a:p>
          <a:p>
            <a:pPr lvl="0" fontAlgn="base"/>
            <a:r>
              <a:rPr lang="tr-TR" sz="2400" dirty="0"/>
              <a:t>Büyük, küçük kas-motor becerilerinde zayıflık olabilir.</a:t>
            </a:r>
          </a:p>
          <a:p>
            <a:pPr lvl="0" fontAlgn="base"/>
            <a:r>
              <a:rPr lang="tr-TR" sz="2400" dirty="0"/>
              <a:t>Oyunlara katılmazlar.</a:t>
            </a:r>
          </a:p>
          <a:p>
            <a:pPr lvl="0" fontAlgn="base"/>
            <a:r>
              <a:rPr lang="tr-TR" sz="2400" dirty="0"/>
              <a:t>Temel duyguları ifade edemediğinden, karşılıklı iletişim kurmayıp bağırma, vurma, çığlık atma gibi davranışlar görülür.</a:t>
            </a:r>
          </a:p>
          <a:p>
            <a:pPr marL="0" lvl="0" indent="0" fontAlgn="base">
              <a:buNone/>
            </a:pPr>
            <a:endParaRPr lang="tr-TR" sz="2400" dirty="0"/>
          </a:p>
          <a:p>
            <a:pPr marL="0" indent="0" fontAlgn="base">
              <a:buNone/>
            </a:pPr>
            <a:r>
              <a:rPr lang="tr-TR" sz="2400" b="1" dirty="0"/>
              <a:t> 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442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BA2D57-25BF-4129-8414-E38D81A6B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7" y="1722268"/>
            <a:ext cx="10515600" cy="578634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2800" b="1" dirty="0"/>
              <a:t>Duygusal Güçlükler:</a:t>
            </a:r>
            <a:endParaRPr lang="tr-TR" sz="2800" dirty="0"/>
          </a:p>
          <a:p>
            <a:pPr lvl="0" fontAlgn="base"/>
            <a:r>
              <a:rPr lang="tr-TR" sz="2800" dirty="0"/>
              <a:t>Özel korkular (sudan-ayağını sıkan ayakkabıdan).</a:t>
            </a:r>
          </a:p>
          <a:p>
            <a:pPr lvl="0" fontAlgn="base"/>
            <a:r>
              <a:rPr lang="tr-TR" sz="2800" dirty="0"/>
              <a:t>Tehlikelerin farkında olmama (yüksek duvarda yürüme).</a:t>
            </a:r>
          </a:p>
          <a:p>
            <a:pPr lvl="0" fontAlgn="base"/>
            <a:r>
              <a:rPr lang="tr-TR" sz="2800" dirty="0"/>
              <a:t>Nedensiz gülme-ağlama.</a:t>
            </a:r>
          </a:p>
          <a:p>
            <a:pPr lvl="0" fontAlgn="base"/>
            <a:r>
              <a:rPr lang="tr-TR" sz="2800" dirty="0"/>
              <a:t>Değişiklere karşı tepki gösterme (sevinç çığlıkları-öfke nöbetleri).</a:t>
            </a:r>
          </a:p>
          <a:p>
            <a:pPr lvl="0" fontAlgn="base"/>
            <a:r>
              <a:rPr lang="tr-TR" sz="2800" dirty="0"/>
              <a:t>Konuşulanın sınırlı bir kısmını anlarlar.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74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A87E73-D75C-45B9-9347-67F30550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1)ZİHİNSEL YETERSİZLİK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E7D3A2-014A-46A0-BA25-784878961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6141"/>
            <a:ext cx="8596668" cy="4745222"/>
          </a:xfrm>
        </p:spPr>
        <p:txBody>
          <a:bodyPr>
            <a:normAutofit/>
          </a:bodyPr>
          <a:lstStyle/>
          <a:p>
            <a:r>
              <a:rPr lang="tr-TR" sz="3600" dirty="0"/>
              <a:t>Zihinsel işlevler bakımından farklılık gösteren kavramsal, sos­yal ve pratik uyumsal becerilerde eksiklikleri ve sınırlılıkları olan bireylerdir.</a:t>
            </a:r>
          </a:p>
          <a:p>
            <a:r>
              <a:rPr lang="tr-TR" sz="3600" dirty="0"/>
              <a:t>Hafif, orta ve ağır düzeyde olmak üzere üç grupta ele alınır.</a:t>
            </a:r>
          </a:p>
        </p:txBody>
      </p:sp>
    </p:spTree>
    <p:extLst>
      <p:ext uri="{BB962C8B-B14F-4D97-AF65-F5344CB8AC3E}">
        <p14:creationId xmlns:p14="http://schemas.microsoft.com/office/powerpoint/2010/main" val="208161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0531272C-9349-4984-A3B0-6C3BE1217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979" y="1029810"/>
            <a:ext cx="7051829" cy="4299012"/>
          </a:xfrm>
        </p:spPr>
        <p:txBody>
          <a:bodyPr>
            <a:normAutofit/>
          </a:bodyPr>
          <a:lstStyle/>
          <a:p>
            <a:pPr algn="just" fontAlgn="base"/>
            <a:r>
              <a:rPr lang="tr-TR" sz="2800" b="1" dirty="0"/>
              <a:t>Yaygın gelişimsel Bozukluğu Görülen Çocuğa Sahip Anne- Babaya Öneriler:</a:t>
            </a:r>
            <a:endParaRPr lang="tr-TR" sz="2800" dirty="0"/>
          </a:p>
          <a:p>
            <a:pPr lvl="0" algn="just" fontAlgn="base"/>
            <a:r>
              <a:rPr lang="tr-TR" sz="2000" dirty="0"/>
              <a:t>-Çocuğun otizmli olduğu öğrenildiğinde zaman kaybetmeden bir uzmana (psiko­log, psikolojik danışman, özel eğitim öğretmeni vb.) başvurulması ve eğitime başlanması gerekmektedir.</a:t>
            </a:r>
          </a:p>
          <a:p>
            <a:pPr lvl="0" algn="just" fontAlgn="base"/>
            <a:r>
              <a:rPr lang="tr-TR" sz="2000" dirty="0"/>
              <a:t>-Suçluluk, kızgınlık ve reddetme gibi olumsuz duygulardan kaçınılmalıdır.</a:t>
            </a:r>
          </a:p>
          <a:p>
            <a:pPr lvl="0" algn="just" fontAlgn="base"/>
            <a:r>
              <a:rPr lang="tr-TR" sz="2000" dirty="0"/>
              <a:t>-Eğitimci çocuğun yaşadığı olumlu ve olumsuz bütün olaylardan haberdar edilme­lidir.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51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025C25-35B9-458F-BDAC-50A21BAA5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61133"/>
            <a:ext cx="8596668" cy="518022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tr-TR" sz="2800" b="1" dirty="0"/>
              <a:t>              Zihinsel Yetersizlik Nasıl Fark Edilir?</a:t>
            </a:r>
            <a:endParaRPr lang="tr-TR" sz="2800" dirty="0"/>
          </a:p>
          <a:p>
            <a:pPr lvl="0" fontAlgn="base"/>
            <a:r>
              <a:rPr lang="tr-TR" sz="2400" dirty="0"/>
              <a:t>Geç ve güç öğrenirler.</a:t>
            </a:r>
          </a:p>
          <a:p>
            <a:r>
              <a:rPr lang="tr-TR" sz="2400" dirty="0"/>
              <a:t>Dikkatleri kısa süreli ve dağınıktır. İlgi alanları dardır</a:t>
            </a:r>
          </a:p>
          <a:p>
            <a:r>
              <a:rPr lang="tr-TR" sz="2400" dirty="0"/>
              <a:t>Kişisel, sosyal özelliklerinde ve davranışlarında bazı problemler gösterebilirler.</a:t>
            </a:r>
          </a:p>
          <a:p>
            <a:pPr lvl="0" fontAlgn="base"/>
            <a:r>
              <a:rPr lang="tr-TR" sz="2400" dirty="0"/>
              <a:t>Dil ve konuşma bozuklukları yaygındır.</a:t>
            </a:r>
          </a:p>
          <a:p>
            <a:pPr lvl="0" fontAlgn="base"/>
            <a:r>
              <a:rPr lang="tr-TR" sz="2400" dirty="0"/>
              <a:t>İş edinmede ve bu işi sürdürmede problemleri vardır.</a:t>
            </a:r>
          </a:p>
          <a:p>
            <a:pPr lvl="0" fontAlgn="base"/>
            <a:r>
              <a:rPr lang="tr-TR" sz="2400" dirty="0"/>
              <a:t>Unutkandırlar.</a:t>
            </a:r>
          </a:p>
          <a:p>
            <a:pPr lvl="0" fontAlgn="base"/>
            <a:r>
              <a:rPr lang="tr-TR" sz="2400" dirty="0"/>
              <a:t>Güdülenme eksikliği vardır.</a:t>
            </a:r>
          </a:p>
          <a:p>
            <a:pPr lvl="0" fontAlgn="base"/>
            <a:r>
              <a:rPr lang="tr-TR" sz="2400" dirty="0"/>
              <a:t>Başarısızlık daha çok okumada, okuduğunu anlama ve anlatmadadır.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52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D5F717-C0BF-422F-979E-51724A557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6027"/>
            <a:ext cx="8596668" cy="5535335"/>
          </a:xfrm>
        </p:spPr>
        <p:txBody>
          <a:bodyPr/>
          <a:lstStyle/>
          <a:p>
            <a:r>
              <a:rPr lang="tr-TR" sz="3200" dirty="0"/>
              <a:t>Yeni ortamlara girmekten hoşlanmazlar</a:t>
            </a:r>
          </a:p>
          <a:p>
            <a:pPr lvl="0" fontAlgn="base"/>
            <a:r>
              <a:rPr lang="tr-TR" sz="3200" dirty="0"/>
              <a:t>Grupta lidere uyarlar.</a:t>
            </a:r>
          </a:p>
          <a:p>
            <a:pPr lvl="0" fontAlgn="base"/>
            <a:r>
              <a:rPr lang="tr-TR" sz="3200" dirty="0"/>
              <a:t>Sosyal faaliyetlere karşı ilgisizdirler.</a:t>
            </a:r>
          </a:p>
          <a:p>
            <a:pPr lvl="0" fontAlgn="base"/>
            <a:r>
              <a:rPr lang="tr-TR" sz="3200" dirty="0"/>
              <a:t>Sorumluluk almaktan kaçınırlar.</a:t>
            </a:r>
          </a:p>
          <a:p>
            <a:pPr lvl="0" fontAlgn="base"/>
            <a:r>
              <a:rPr lang="tr-TR" sz="3200" dirty="0"/>
              <a:t>Parçadan bütüne doğru daha kolay öğrenirler.</a:t>
            </a:r>
          </a:p>
          <a:p>
            <a:pPr lvl="0" fontAlgn="base"/>
            <a:r>
              <a:rPr lang="tr-TR" sz="3200" dirty="0"/>
              <a:t>Soyut kavramları anlamakta güçlük çektiklerinden zaman kavramını ve sayısal kav­ramları çok geç ve güç öğrenirler.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41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A261F4-864E-4932-BDED-A5E77BCD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256"/>
            <a:ext cx="10515600" cy="560181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3600" b="1" dirty="0"/>
              <a:t>                 Anne-Babaya Öneriler:</a:t>
            </a:r>
            <a:endParaRPr lang="tr-TR" sz="3600" dirty="0"/>
          </a:p>
          <a:p>
            <a:pPr lvl="0" fontAlgn="base"/>
            <a:r>
              <a:rPr lang="tr-TR" sz="2000" dirty="0"/>
              <a:t>Çocuk olduğu gibi kabul edilmelidir.</a:t>
            </a:r>
          </a:p>
          <a:p>
            <a:pPr lvl="0" fontAlgn="base"/>
            <a:r>
              <a:rPr lang="tr-TR" sz="2000" dirty="0"/>
              <a:t>Çocuğu suçlayarak utanç duyulmamalıdır.</a:t>
            </a:r>
          </a:p>
          <a:p>
            <a:pPr lvl="0" fontAlgn="base"/>
            <a:r>
              <a:rPr lang="tr-TR" sz="2000" dirty="0"/>
              <a:t>Okulda çalışılan beceri ve kavramlar evde tekrarlanmalıdır.</a:t>
            </a:r>
          </a:p>
          <a:p>
            <a:pPr lvl="0" fontAlgn="base"/>
            <a:r>
              <a:rPr lang="tr-TR" sz="2000" dirty="0"/>
              <a:t>Anne-baba olarak çocuğa örnek olunmalıdır.</a:t>
            </a:r>
          </a:p>
          <a:p>
            <a:pPr lvl="0" fontAlgn="base"/>
            <a:r>
              <a:rPr lang="tr-TR" sz="2000" dirty="0"/>
              <a:t>Çocuk, her türlü sosyal ortama aile ile birlikte girmelidir.</a:t>
            </a:r>
          </a:p>
          <a:p>
            <a:pPr lvl="0" fontAlgn="base"/>
            <a:r>
              <a:rPr lang="tr-TR" sz="2000" dirty="0"/>
              <a:t>Çocuğun gelişimini engelleyecek aşırı korumacı tutumdan vazgeçilmelidir</a:t>
            </a:r>
          </a:p>
          <a:p>
            <a:pPr lvl="0" fontAlgn="base"/>
            <a:r>
              <a:rPr lang="tr-TR" sz="2000" dirty="0"/>
              <a:t>Televizyon ve bilgisayar mümkün olduğunca az kullandırılmalıdır.</a:t>
            </a:r>
          </a:p>
          <a:p>
            <a:pPr lvl="0" fontAlgn="base"/>
            <a:r>
              <a:rPr lang="tr-TR" sz="2000" dirty="0"/>
              <a:t>Diğer çocuklar ve kardeşleri ile kıyaslanmamalıdır.</a:t>
            </a:r>
          </a:p>
          <a:p>
            <a:pPr lvl="0" fontAlgn="base"/>
            <a:r>
              <a:rPr lang="tr-TR" sz="2000" dirty="0"/>
              <a:t>Ev içinde basit becerileri içeren görevler verilmelidir.</a:t>
            </a:r>
          </a:p>
          <a:p>
            <a:pPr lvl="0" fontAlgn="base"/>
            <a:r>
              <a:rPr lang="tr-TR" sz="2000" dirty="0"/>
              <a:t>Babanın mutlaka çocuğu ile birlikte vakit geçirmesi gerekmektedir.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862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3B79B7-BC40-4BDE-BDBF-E7500DF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2)ÖZEL ÖĞRENME GÜÇLÜĞÜ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4D70D-B090-473E-976F-96E327EF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8596668" cy="4632248"/>
          </a:xfrm>
        </p:spPr>
        <p:txBody>
          <a:bodyPr>
            <a:normAutofit/>
          </a:bodyPr>
          <a:lstStyle/>
          <a:p>
            <a:r>
              <a:rPr lang="tr-TR" sz="2400" dirty="0"/>
              <a:t>Özel Öğrenme güçlüğü, bir çocuğun zekasının normal yada normalin üstünde olmasına rağmen dinleme, düşünme, anlama, kendini ifade etme okuma- yazma veya matematik becerilerinde yaşıtlarına ve zekasına oranla düşük başarı göstermesidir.</a:t>
            </a:r>
          </a:p>
          <a:p>
            <a:r>
              <a:rPr lang="tr-TR" sz="2400" dirty="0"/>
              <a:t>Çocuğun zihinsel yeteneği olmasına rağmen, akademik açıdan gerilik göstermesi öğrenme güçlüğünün en çarpıcı özelliğidir. Bir çok çocuk için öğrenme güçlüğü okula başladıktan sonra anlaşılır.</a:t>
            </a:r>
          </a:p>
        </p:txBody>
      </p:sp>
    </p:spTree>
    <p:extLst>
      <p:ext uri="{BB962C8B-B14F-4D97-AF65-F5344CB8AC3E}">
        <p14:creationId xmlns:p14="http://schemas.microsoft.com/office/powerpoint/2010/main" val="356201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7E5BE8-96ED-4A5C-BD8C-7EC53DA7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4905"/>
            <a:ext cx="8596668" cy="55264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4400" b="1" dirty="0"/>
              <a:t>Nasıl Fark Edilir?</a:t>
            </a:r>
            <a:endParaRPr lang="tr-TR" sz="4400" dirty="0"/>
          </a:p>
          <a:p>
            <a:pPr lvl="0" fontAlgn="base"/>
            <a:r>
              <a:rPr lang="tr-TR" sz="2400" dirty="0"/>
              <a:t>Okuma, yazma konusunda güçlük çekerler. </a:t>
            </a:r>
          </a:p>
          <a:p>
            <a:pPr lvl="0" fontAlgn="base"/>
            <a:r>
              <a:rPr lang="tr-TR" sz="2400" dirty="0"/>
              <a:t>Okumayı öğrenmeleri gecikebilir. Hatalı okur- yazarlar (sesleri değiştirir).</a:t>
            </a:r>
          </a:p>
          <a:p>
            <a:pPr lvl="0" fontAlgn="base"/>
            <a:r>
              <a:rPr lang="tr-TR" sz="2400" dirty="0"/>
              <a:t>b — d , p- q harflerini 6-9 sayılarını ters algılayabilirler.</a:t>
            </a:r>
          </a:p>
          <a:p>
            <a:pPr lvl="0" fontAlgn="base"/>
            <a:r>
              <a:rPr lang="tr-TR" sz="2400" dirty="0"/>
              <a:t>Sağını-solunu ve yönleri karıştırırlar.</a:t>
            </a:r>
          </a:p>
          <a:p>
            <a:pPr lvl="0" fontAlgn="base"/>
            <a:r>
              <a:rPr lang="tr-TR" sz="2400" dirty="0"/>
              <a:t>Öğrenme güçlüğü dikkati ve hafızayı etkilemektedir, biraz önce söylenileni unutabilirler.</a:t>
            </a:r>
          </a:p>
          <a:p>
            <a:pPr lvl="0" fontAlgn="base"/>
            <a:r>
              <a:rPr lang="tr-TR" sz="2400" dirty="0"/>
              <a:t>Defter ve kitaplarını düzensiz kullanabilirler.</a:t>
            </a:r>
          </a:p>
          <a:p>
            <a:pPr lvl="0" fontAlgn="base"/>
            <a:r>
              <a:rPr lang="tr-TR" sz="2400" dirty="0"/>
              <a:t>Eşyalarını kaybedebilirler.</a:t>
            </a:r>
          </a:p>
          <a:p>
            <a:pPr lvl="0" fontAlgn="base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543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9D616D46-8BA6-46E7-8D86-27DFD5048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410" y="0"/>
            <a:ext cx="6572435" cy="6755908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tr-TR" sz="4700" b="1" dirty="0"/>
              <a:t>Özel Öğrenme Güçlüğünde Anne-Babaya Öneriler:</a:t>
            </a:r>
            <a:endParaRPr lang="tr-TR" sz="4700" dirty="0"/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tr-TR" dirty="0"/>
              <a:t>*</a:t>
            </a:r>
            <a:r>
              <a:rPr lang="tr-TR" sz="2400" dirty="0"/>
              <a:t>Çocukta özel öğrenme güçlüğü belirtileri fark edildiğinde bir uzmana götürülme­lidir.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*Sabırlı, anlayışlı ve hoş görülü olunmalıdır.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*Çocuğun yapamadıkları üzerinden değil yapabildikleri üzerinden hareket edilme­lidir.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*Okul ve öğretmenleri ile yakın bir iletişim kurularak birlikte ortak adımlar atılma­lıdır.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*Okul dışında gerekli destekleyici eğitim ve çalışmaların yapılması için ilgili yerlere yönlendirilmelidir.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*Özgüven kazanması için destek verilmeli, sosyal faaliyetlere yönlendirilmeli, yapa­bildikleri takdir ve teşvik edilmelidir.</a:t>
            </a:r>
          </a:p>
          <a:p>
            <a:pPr marL="342900" lvl="0" indent="-342900" algn="just" fontAlgn="base">
              <a:buFont typeface="Arial" panose="020B0604020202020204" pitchFamily="34" charset="0"/>
              <a:buChar char="•"/>
            </a:pPr>
            <a:r>
              <a:rPr lang="tr-TR" sz="2400" dirty="0"/>
              <a:t>*Her çocuğun büyüme, gelişme ve öğrenme seviyesinin farklı olduğunu düşünerek çocuğa dair büyük beklentiler içine girilmemeli, çocuk zorlanmamalı ve başkaları ile kıyaslanmamalıdır.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12634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1570</Words>
  <Application>Microsoft Office PowerPoint</Application>
  <PresentationFormat>Geniş ekran</PresentationFormat>
  <Paragraphs>177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Yüzeyler</vt:lpstr>
      <vt:lpstr>  ENGEL TÜRLERİ VE ÖZEL EĞİTİM </vt:lpstr>
      <vt:lpstr>Özel gereksinimli bireyler, genellikle şu gruplarda toplanmaktadır: </vt:lpstr>
      <vt:lpstr>1)ZİHİNSEL YETERSİZLİK</vt:lpstr>
      <vt:lpstr>PowerPoint Sunusu</vt:lpstr>
      <vt:lpstr>PowerPoint Sunusu</vt:lpstr>
      <vt:lpstr>PowerPoint Sunusu</vt:lpstr>
      <vt:lpstr>2)ÖZEL ÖĞRENME GÜÇLÜĞÜ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5)İŞİTME YETERSİZLİĞİ </vt:lpstr>
      <vt:lpstr>İşitme Yetersizliği Nasıl Fark Edilir?</vt:lpstr>
      <vt:lpstr>PowerPoint Sunusu</vt:lpstr>
      <vt:lpstr>6)GÖRME YETERSİZLİĞİ </vt:lpstr>
      <vt:lpstr>Nasıl Fark Edilir? </vt:lpstr>
      <vt:lpstr>PowerPoint Sunusu</vt:lpstr>
      <vt:lpstr>7)DİKKAT EKSİKLİĞİ ve HİPERAKTİVİTE (DEHB) BOZUKLUĞU:</vt:lpstr>
      <vt:lpstr>DEHB Nasıl Fark Edilir? </vt:lpstr>
      <vt:lpstr>PowerPoint Sunusu</vt:lpstr>
      <vt:lpstr>PowerPoint Sunusu</vt:lpstr>
      <vt:lpstr>8)YAYGIN GELİŞİMSEL BOZUKLUK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 TÜRLERİ VE ÖZEL EĞİTİM</dc:title>
  <dc:creator>ömer kaban</dc:creator>
  <cp:lastModifiedBy>ömer kaban</cp:lastModifiedBy>
  <cp:revision>46</cp:revision>
  <dcterms:created xsi:type="dcterms:W3CDTF">2019-05-07T10:30:55Z</dcterms:created>
  <dcterms:modified xsi:type="dcterms:W3CDTF">2019-05-13T07:40:23Z</dcterms:modified>
</cp:coreProperties>
</file>